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 id="2147483672" r:id="rId2"/>
  </p:sldMasterIdLst>
  <p:notesMasterIdLst>
    <p:notesMasterId r:id="rId20"/>
  </p:notesMasterIdLst>
  <p:handoutMasterIdLst>
    <p:handoutMasterId r:id="rId21"/>
  </p:handoutMasterIdLst>
  <p:sldIdLst>
    <p:sldId id="5284" r:id="rId3"/>
    <p:sldId id="5432" r:id="rId4"/>
    <p:sldId id="5462" r:id="rId5"/>
    <p:sldId id="5463" r:id="rId6"/>
    <p:sldId id="5464" r:id="rId7"/>
    <p:sldId id="5465" r:id="rId8"/>
    <p:sldId id="5471" r:id="rId9"/>
    <p:sldId id="5314" r:id="rId10"/>
    <p:sldId id="5207" r:id="rId11"/>
    <p:sldId id="5208" r:id="rId12"/>
    <p:sldId id="5216" r:id="rId13"/>
    <p:sldId id="5211" r:id="rId14"/>
    <p:sldId id="5212" r:id="rId15"/>
    <p:sldId id="5213" r:id="rId16"/>
    <p:sldId id="5218" r:id="rId17"/>
    <p:sldId id="5226" r:id="rId18"/>
    <p:sldId id="5456" r:id="rId19"/>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EF8D22"/>
    <a:srgbClr val="C92D39"/>
    <a:srgbClr val="0066FF"/>
    <a:srgbClr val="CC3300"/>
    <a:srgbClr val="FF0066"/>
    <a:srgbClr val="036994"/>
    <a:srgbClr val="FF9600"/>
    <a:srgbClr val="FF9797"/>
    <a:srgbClr val="CC0099"/>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01" autoAdjust="0"/>
    <p:restoredTop sz="79975" autoAdjust="0"/>
  </p:normalViewPr>
  <p:slideViewPr>
    <p:cSldViewPr showGuides="1">
      <p:cViewPr varScale="1">
        <p:scale>
          <a:sx n="112" d="100"/>
          <a:sy n="112" d="100"/>
        </p:scale>
        <p:origin x="2688" y="184"/>
      </p:cViewPr>
      <p:guideLst>
        <p:guide orient="horz" pos="2160"/>
        <p:guide pos="2880"/>
      </p:guideLst>
    </p:cSldViewPr>
  </p:slideViewPr>
  <p:outlineViewPr>
    <p:cViewPr>
      <p:scale>
        <a:sx n="33" d="100"/>
        <a:sy n="33" d="100"/>
      </p:scale>
      <p:origin x="0" y="0"/>
    </p:cViewPr>
  </p:outlineViewPr>
  <p:notesTextViewPr>
    <p:cViewPr>
      <p:scale>
        <a:sx n="125" d="100"/>
        <a:sy n="125" d="100"/>
      </p:scale>
      <p:origin x="0" y="-1160"/>
    </p:cViewPr>
  </p:notesTextViewPr>
  <p:sorterViewPr>
    <p:cViewPr>
      <p:scale>
        <a:sx n="100" d="100"/>
        <a:sy n="100" d="100"/>
      </p:scale>
      <p:origin x="0" y="3282"/>
    </p:cViewPr>
  </p:sorterViewPr>
  <p:notesViewPr>
    <p:cSldViewPr>
      <p:cViewPr>
        <p:scale>
          <a:sx n="125" d="100"/>
          <a:sy n="125" d="100"/>
        </p:scale>
        <p:origin x="960" y="-749"/>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E3A320F2-0222-4F9A-9B4B-23861EA014DD}" type="datetime1">
              <a:rPr lang="en-US" smtClean="0"/>
              <a:t>5/26/21</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973636F2-AAAA-4996-B2C9-0909AC5494D8}" type="slidenum">
              <a:rPr lang="en-US" smtClean="0"/>
              <a:t>‹#›</a:t>
            </a:fld>
            <a:endParaRPr lang="en-US"/>
          </a:p>
        </p:txBody>
      </p:sp>
    </p:spTree>
    <p:extLst>
      <p:ext uri="{BB962C8B-B14F-4D97-AF65-F5344CB8AC3E}">
        <p14:creationId xmlns:p14="http://schemas.microsoft.com/office/powerpoint/2010/main" val="200863010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04F69DEF-4668-4BDD-8B02-8E33D3A0F21C}" type="datetime1">
              <a:rPr lang="en-US" smtClean="0"/>
              <a:t>5/26/21</a:t>
            </a:fld>
            <a:endParaRPr lang="en-US"/>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EF7F79D3-8C36-4CB5-B03B-F440DA7B71AF}" type="slidenum">
              <a:rPr lang="en-US" smtClean="0"/>
              <a:t>‹#›</a:t>
            </a:fld>
            <a:endParaRPr lang="en-US"/>
          </a:p>
        </p:txBody>
      </p:sp>
    </p:spTree>
    <p:extLst>
      <p:ext uri="{BB962C8B-B14F-4D97-AF65-F5344CB8AC3E}">
        <p14:creationId xmlns:p14="http://schemas.microsoft.com/office/powerpoint/2010/main" val="158487491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Hello everyone. I am Can. I am a PhD student in SAFARI at ETH Zurich. I will be presenting our paper, Apollo, which is an assembly polishing algorithm to correct the errors in assemblies. This paper is published in the Bioinformatics journal last year.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F7F79D3-8C36-4CB5-B03B-F440DA7B71A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47737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the executive summary of the paper. De-novo assemblies constructed using erroneous long reads potentially include the errors propagated from long reads. There are some assembly polishing tools that aim to correct (in other words: polish) these errors. However, these    existing tools are not flexible to adapt to varying error profiles of different sequencing technologies and they have a high memory-footprint when polishing large genomes such as a human genome.</a:t>
            </a:r>
          </a:p>
          <a:p>
            <a:r>
              <a:rPr lang="en-US" dirty="0"/>
              <a:t>[CLICK]</a:t>
            </a:r>
          </a:p>
          <a:p>
            <a:r>
              <a:rPr lang="en-US" dirty="0"/>
              <a:t>Our goal is to propose a flexible and scalable assembly polishing algorithm. To this end we propose Apollo.</a:t>
            </a:r>
          </a:p>
          <a:p>
            <a:r>
              <a:rPr lang="en-US" dirty="0"/>
              <a:t>[CLICK]</a:t>
            </a:r>
          </a:p>
          <a:p>
            <a:r>
              <a:rPr lang="en-US" dirty="0"/>
              <a:t>Apollo is mainly composed of four key ideas. First, we re-align the same reads that are used to construct the assembly (and any other additional reads) to contigs of the assembly. Second, we construct a profile hidden Markov model graph for each contig to use the graph as a probabilistic model of the contig. Third, we use the alignment information from the first step to update the probabilities in the </a:t>
            </a:r>
            <a:r>
              <a:rPr lang="en-US" dirty="0" err="1"/>
              <a:t>pHMM</a:t>
            </a:r>
            <a:r>
              <a:rPr lang="en-US" dirty="0"/>
              <a:t> graph (this is basically the training step). Fourth, we decode the consensus string from the graph after processing all alignments which would potentially reveal the corrected contig.</a:t>
            </a:r>
          </a:p>
          <a:p>
            <a:r>
              <a:rPr lang="en-US" dirty="0"/>
              <a:t>[CLICK]</a:t>
            </a:r>
          </a:p>
          <a:p>
            <a:r>
              <a:rPr lang="en-US" dirty="0"/>
              <a:t>We show three key results. First, Apollo is the only polishing algorithm that can polish large genomes given the memory constraints used in our experiments (192GB). Second, Apollo constructs the most reliable assemblies when both long reads and Illumina reads from the same sample are available for polishing. Third, Apollo performs worse than most of the other polishing tools due to its computationally expensive training and inference steps.</a:t>
            </a:r>
          </a:p>
        </p:txBody>
      </p:sp>
      <p:sp>
        <p:nvSpPr>
          <p:cNvPr id="4" name="Slide Number Placeholder 3"/>
          <p:cNvSpPr>
            <a:spLocks noGrp="1"/>
          </p:cNvSpPr>
          <p:nvPr>
            <p:ph type="sldNum" sz="quarter" idx="5"/>
          </p:nvPr>
        </p:nvSpPr>
        <p:spPr/>
        <p:txBody>
          <a:bodyPr/>
          <a:lstStyle/>
          <a:p>
            <a:pPr>
              <a:defRPr/>
            </a:pPr>
            <a:fld id="{87973AD7-D932-2641-9FAC-D90A34A34A63}" type="slidenum">
              <a:rPr lang="en-US" altLang="en-US" smtClean="0"/>
              <a:pPr>
                <a:defRPr/>
              </a:pPr>
              <a:t>2</a:t>
            </a:fld>
            <a:endParaRPr lang="en-US" altLang="en-US"/>
          </a:p>
        </p:txBody>
      </p:sp>
    </p:spTree>
    <p:extLst>
      <p:ext uri="{BB962C8B-B14F-4D97-AF65-F5344CB8AC3E}">
        <p14:creationId xmlns:p14="http://schemas.microsoft.com/office/powerpoint/2010/main" val="24901621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give you a very brief overview of profile hidden Markov models (or </a:t>
            </a:r>
            <a:r>
              <a:rPr lang="en-US" dirty="0" err="1"/>
              <a:t>pHMMs</a:t>
            </a:r>
            <a:r>
              <a:rPr lang="en-US" dirty="0"/>
              <a:t>). A </a:t>
            </a:r>
            <a:r>
              <a:rPr lang="en-US" dirty="0" err="1"/>
              <a:t>pHMM</a:t>
            </a:r>
            <a:r>
              <a:rPr lang="en-US" dirty="0"/>
              <a:t> represents a probabilistic model of its underlying sequence of characters (or in our case contigs) with all the potential modifications. A </a:t>
            </a:r>
            <a:r>
              <a:rPr lang="en-US" dirty="0" err="1"/>
              <a:t>pHMM</a:t>
            </a:r>
            <a:r>
              <a:rPr lang="en-US" dirty="0"/>
              <a:t> is basically a graph and it mainly includes three components: states, directed edges (transitions) and emissions.</a:t>
            </a:r>
          </a:p>
          <a:p>
            <a:r>
              <a:rPr lang="en-US" dirty="0"/>
              <a:t>[CLICK]</a:t>
            </a:r>
          </a:p>
          <a:p>
            <a:r>
              <a:rPr lang="en-US" dirty="0"/>
              <a:t>States have certain modification roles such as inserting or deleting a character, performing substitution or making no change at all. All these operations are governed by the probabilities assigned for emissions and transitions.</a:t>
            </a:r>
          </a:p>
          <a:p>
            <a:r>
              <a:rPr lang="en-US" dirty="0"/>
              <a:t>[CLICK]</a:t>
            </a:r>
          </a:p>
          <a:p>
            <a:r>
              <a:rPr lang="en-US" dirty="0"/>
              <a:t>A </a:t>
            </a:r>
            <a:r>
              <a:rPr lang="en-US" dirty="0" err="1"/>
              <a:t>pHMM</a:t>
            </a:r>
            <a:r>
              <a:rPr lang="en-US" dirty="0"/>
              <a:t> includes a group of distinct states for every character of the underlying contig where transition and emission probabilities are assigned based on the character at a position.</a:t>
            </a:r>
          </a:p>
          <a:p>
            <a:r>
              <a:rPr lang="en-US" dirty="0"/>
              <a:t>[CLICK]</a:t>
            </a:r>
          </a:p>
          <a:p>
            <a:r>
              <a:rPr lang="en-US" dirty="0"/>
              <a:t>In this example, a group of states would be these three states with certain probabilities for the character C at position 3 of a contig.</a:t>
            </a:r>
          </a:p>
        </p:txBody>
      </p:sp>
      <p:sp>
        <p:nvSpPr>
          <p:cNvPr id="4" name="Slide Number Placeholder 3"/>
          <p:cNvSpPr>
            <a:spLocks noGrp="1"/>
          </p:cNvSpPr>
          <p:nvPr>
            <p:ph type="sldNum" sz="quarter" idx="5"/>
          </p:nvPr>
        </p:nvSpPr>
        <p:spPr/>
        <p:txBody>
          <a:bodyPr/>
          <a:lstStyle/>
          <a:p>
            <a:pPr>
              <a:defRPr/>
            </a:pPr>
            <a:fld id="{87973AD7-D932-2641-9FAC-D90A34A34A63}" type="slidenum">
              <a:rPr lang="en-US" altLang="en-US" smtClean="0"/>
              <a:pPr>
                <a:defRPr/>
              </a:pPr>
              <a:t>3</a:t>
            </a:fld>
            <a:endParaRPr lang="en-US" altLang="en-US"/>
          </a:p>
        </p:txBody>
      </p:sp>
    </p:spTree>
    <p:extLst>
      <p:ext uri="{BB962C8B-B14F-4D97-AF65-F5344CB8AC3E}">
        <p14:creationId xmlns:p14="http://schemas.microsoft.com/office/powerpoint/2010/main" val="366871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 we use </a:t>
            </a:r>
            <a:r>
              <a:rPr lang="en-US" dirty="0" err="1"/>
              <a:t>pHMMs</a:t>
            </a:r>
            <a:r>
              <a:rPr lang="en-US" dirty="0"/>
              <a:t> in Apollo. I will describe you the workflow to polish an assembly from scratch when using Apollo. Assembly polishing mainly includes five steps. Apollo outsources first two steps and the last three steps are performed by Apollo.</a:t>
            </a:r>
          </a:p>
          <a:p>
            <a:r>
              <a:rPr lang="en-US" dirty="0"/>
              <a:t>[CLICK]</a:t>
            </a:r>
          </a:p>
          <a:p>
            <a:r>
              <a:rPr lang="en-US" dirty="0"/>
              <a:t>First, we use an assembler to construct the contigs from erroneous long reads. Here the red tiny rectangles would represent the errors where you can see some of these errors may propagate to the contigs generated by the assembler as shown below (dark gray rectangles).</a:t>
            </a:r>
          </a:p>
          <a:p>
            <a:r>
              <a:rPr lang="en-US" dirty="0"/>
              <a:t>[CLICK]</a:t>
            </a:r>
          </a:p>
          <a:p>
            <a:r>
              <a:rPr lang="en-US" dirty="0"/>
              <a:t>We re-align these erroneous long reads and any other additional reads (rectangles in different sizes and colors) to contigs. Here the idea is to use contigs as a backbone, which did not exist when generating de-novo assemblies. We assume a reference-based alignment would potentially generate more reliable alignment results than the overlap finding.</a:t>
            </a:r>
          </a:p>
          <a:p>
            <a:r>
              <a:rPr lang="en-US"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generate the </a:t>
            </a:r>
            <a:r>
              <a:rPr lang="en-US" dirty="0" err="1"/>
              <a:t>pHMMs</a:t>
            </a:r>
            <a:r>
              <a:rPr lang="en-US" dirty="0"/>
              <a:t> for each contig.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in Step 4, we use the alignment information generated in the second step to update the parameters of </a:t>
            </a:r>
            <a:r>
              <a:rPr lang="en-US" dirty="0" err="1"/>
              <a:t>pHMMs</a:t>
            </a:r>
            <a:r>
              <a:rPr lang="en-US" dirty="0"/>
              <a:t>. There are certain expectation-maximization algorithms such as the Baum-Welch algorithm that would update the parameters based on the read alignments. This step can be considered as the training step in Apollo.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3600" b="1" dirty="0">
                <a:solidFill>
                  <a:srgbClr val="FF0000"/>
                </a:solidFill>
              </a:rPr>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decode (or infer) the consensus string from the </a:t>
            </a:r>
            <a:r>
              <a:rPr lang="en-US" dirty="0" err="1"/>
              <a:t>pHMM</a:t>
            </a:r>
            <a:r>
              <a:rPr lang="en-US" dirty="0"/>
              <a:t> graph after the training step is complete. The consensus string would reveal the modifications that need to be made, which we refer to it as error correction or assembly polishing.</a:t>
            </a:r>
          </a:p>
        </p:txBody>
      </p:sp>
      <p:sp>
        <p:nvSpPr>
          <p:cNvPr id="4" name="Slide Number Placeholder 3"/>
          <p:cNvSpPr>
            <a:spLocks noGrp="1"/>
          </p:cNvSpPr>
          <p:nvPr>
            <p:ph type="sldNum" sz="quarter" idx="5"/>
          </p:nvPr>
        </p:nvSpPr>
        <p:spPr/>
        <p:txBody>
          <a:bodyPr/>
          <a:lstStyle/>
          <a:p>
            <a:pPr>
              <a:defRPr/>
            </a:pPr>
            <a:fld id="{87973AD7-D932-2641-9FAC-D90A34A34A63}" type="slidenum">
              <a:rPr lang="en-US" altLang="en-US" smtClean="0"/>
              <a:pPr>
                <a:defRPr/>
              </a:pPr>
              <a:t>4</a:t>
            </a:fld>
            <a:endParaRPr lang="en-US" altLang="en-US"/>
          </a:p>
        </p:txBody>
      </p:sp>
    </p:spTree>
    <p:extLst>
      <p:ext uri="{BB962C8B-B14F-4D97-AF65-F5344CB8AC3E}">
        <p14:creationId xmlns:p14="http://schemas.microsoft.com/office/powerpoint/2010/main" val="1055141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briefly share the key results we show in the paper. We compared Apollo to the state-of-the-art assembly polishing tools such as Racon, Pilon, Quiver, and </a:t>
            </a:r>
            <a:r>
              <a:rPr lang="en-US" dirty="0" err="1"/>
              <a:t>Nanopolish</a:t>
            </a:r>
            <a:r>
              <a:rPr lang="en-US" dirty="0"/>
              <a:t>. </a:t>
            </a:r>
            <a:r>
              <a:rPr lang="en-US" dirty="0" err="1"/>
              <a:t>Nanopolish</a:t>
            </a:r>
            <a:r>
              <a:rPr lang="en-US" dirty="0"/>
              <a:t> also uses profile hidden Markov models to calculate the probability of Nanopore events given a sequence.</a:t>
            </a:r>
          </a:p>
          <a:p>
            <a:r>
              <a:rPr lang="en-US" dirty="0"/>
              <a:t>[CLICK]</a:t>
            </a:r>
          </a:p>
          <a:p>
            <a:r>
              <a:rPr lang="en-US" dirty="0"/>
              <a:t>First, we show the scalability results when polishing a human genome. We use PacBio reads with 35X and 9X coverage and Illumina reads with 22X coverage. We show that the polishing algorithms cannot complete polishing given the memory constraints we have as they require more than 192GB of memory. We show Apollo is the only algorithm that scales well to polish large genomes as it uses around 60GB of memory to perform the same polishing.</a:t>
            </a:r>
          </a:p>
          <a:p>
            <a:r>
              <a:rPr lang="en-US" dirty="0"/>
              <a:t>[CLICK]</a:t>
            </a:r>
          </a:p>
          <a:p>
            <a:r>
              <a:rPr lang="en-US" dirty="0"/>
              <a:t>Second, we also reveal the optimal pipeline that generates the most reliable assemblies from long reads. We show the </a:t>
            </a:r>
            <a:r>
              <a:rPr lang="en-US" dirty="0" err="1"/>
              <a:t>Canu</a:t>
            </a:r>
            <a:r>
              <a:rPr lang="en-US" dirty="0"/>
              <a:t> assembler is preferable compared to </a:t>
            </a:r>
            <a:r>
              <a:rPr lang="en-US" dirty="0" err="1"/>
              <a:t>Miniasm</a:t>
            </a:r>
            <a:r>
              <a:rPr lang="en-US" dirty="0"/>
              <a:t> when </a:t>
            </a:r>
            <a:r>
              <a:rPr lang="en-US" dirty="0" err="1"/>
              <a:t>construcing</a:t>
            </a:r>
            <a:r>
              <a:rPr lang="en-US" dirty="0"/>
              <a:t> the assembly. Furthermore, we show that using hybrid set of reads improves the accuracy of any assembly polishing tool. Last, Apollo constructs the most reliable assemblies when </a:t>
            </a:r>
            <a:r>
              <a:rPr lang="en-US" dirty="0" err="1"/>
              <a:t>Canu</a:t>
            </a:r>
            <a:r>
              <a:rPr lang="en-US" dirty="0"/>
              <a:t> and hybrid reads are used.</a:t>
            </a:r>
          </a:p>
          <a:p>
            <a:r>
              <a:rPr lang="en-US" dirty="0"/>
              <a:t>[CLICK]</a:t>
            </a:r>
          </a:p>
          <a:p>
            <a:r>
              <a:rPr lang="en-US" dirty="0"/>
              <a:t>Third, Apollo performs better than another </a:t>
            </a:r>
            <a:r>
              <a:rPr lang="en-US" dirty="0" err="1"/>
              <a:t>pHMM</a:t>
            </a:r>
            <a:r>
              <a:rPr lang="en-US" dirty="0"/>
              <a:t>-based tool, </a:t>
            </a:r>
            <a:r>
              <a:rPr lang="en-US" dirty="0" err="1"/>
              <a:t>Nanopolish</a:t>
            </a:r>
            <a:r>
              <a:rPr lang="en-US" dirty="0"/>
              <a:t>, but much worse than other polishing algorithms that rely on simple heuristics rather than expensive training and inference steps.</a:t>
            </a:r>
          </a:p>
        </p:txBody>
      </p:sp>
      <p:sp>
        <p:nvSpPr>
          <p:cNvPr id="4" name="Slide Number Placeholder 3"/>
          <p:cNvSpPr>
            <a:spLocks noGrp="1"/>
          </p:cNvSpPr>
          <p:nvPr>
            <p:ph type="sldNum" sz="quarter" idx="5"/>
          </p:nvPr>
        </p:nvSpPr>
        <p:spPr/>
        <p:txBody>
          <a:bodyPr/>
          <a:lstStyle/>
          <a:p>
            <a:pPr>
              <a:defRPr/>
            </a:pPr>
            <a:fld id="{87973AD7-D932-2641-9FAC-D90A34A34A63}" type="slidenum">
              <a:rPr lang="en-US" altLang="en-US" smtClean="0"/>
              <a:pPr>
                <a:defRPr/>
              </a:pPr>
              <a:t>5</a:t>
            </a:fld>
            <a:endParaRPr lang="en-US" altLang="en-US"/>
          </a:p>
        </p:txBody>
      </p:sp>
    </p:spTree>
    <p:extLst>
      <p:ext uri="{BB962C8B-B14F-4D97-AF65-F5344CB8AC3E}">
        <p14:creationId xmlns:p14="http://schemas.microsoft.com/office/powerpoint/2010/main" val="34888324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lastly present you the potential future work based on what we observe from Apollo. As stated earlier, Apollo performs worse than most of the polishing tools mainly due to the training and inference steps. We observe that these training and inference steps are based on embarrassingly parallel algorithms where each state can be processed independently among thousands of states.</a:t>
            </a:r>
          </a:p>
          <a:p>
            <a:r>
              <a:rPr lang="en-US" dirty="0"/>
              <a:t>[CLICK]</a:t>
            </a:r>
          </a:p>
          <a:p>
            <a:r>
              <a:rPr lang="en-US" dirty="0"/>
              <a:t>However, CPUs cannot utilize all the available parallelism that the algorithms provide</a:t>
            </a:r>
          </a:p>
          <a:p>
            <a:r>
              <a:rPr lang="en-US" dirty="0"/>
              <a:t>[CLICK]</a:t>
            </a:r>
          </a:p>
          <a:p>
            <a:r>
              <a:rPr lang="en-US" dirty="0"/>
              <a:t>We implemented the training step in GPUs and observe a significant speed up up to 45X when the states are processed in parallel.</a:t>
            </a:r>
          </a:p>
          <a:p>
            <a:r>
              <a:rPr lang="en-US" dirty="0"/>
              <a:t>We can potentially do better if we optimize the hardware and software together to design a hardware accelerator.</a:t>
            </a:r>
          </a:p>
          <a:p>
            <a:r>
              <a:rPr lang="en-US" dirty="0"/>
              <a:t>Recently we submitted such a work that accelerates the training step in </a:t>
            </a:r>
            <a:r>
              <a:rPr lang="en-US" dirty="0" err="1"/>
              <a:t>pHMMs</a:t>
            </a:r>
            <a:endParaRPr lang="en-US" dirty="0"/>
          </a:p>
          <a:p>
            <a:r>
              <a:rPr lang="en-US" dirty="0"/>
              <a:t>[CLICK]</a:t>
            </a:r>
          </a:p>
          <a:p>
            <a:r>
              <a:rPr lang="en-US" dirty="0"/>
              <a:t>A potential future work would be combining the inference step with the training step in a hardware accelerator to utilize all available parallelism in both steps.</a:t>
            </a:r>
          </a:p>
          <a:p>
            <a:r>
              <a:rPr lang="en-US" dirty="0"/>
              <a:t>[CLICK]</a:t>
            </a:r>
          </a:p>
          <a:p>
            <a:r>
              <a:rPr lang="en-US" dirty="0"/>
              <a:t>Another implementation-based future work would focus on optimizing the parameters such as probabilities in </a:t>
            </a:r>
            <a:r>
              <a:rPr lang="en-US" dirty="0" err="1"/>
              <a:t>pHMMs</a:t>
            </a:r>
            <a:r>
              <a:rPr lang="en-US" dirty="0"/>
              <a:t> for different sequencing technologies as Apollo is flexible to perform all these parameter changes.</a:t>
            </a:r>
          </a:p>
        </p:txBody>
      </p:sp>
      <p:sp>
        <p:nvSpPr>
          <p:cNvPr id="4" name="Slide Number Placeholder 3"/>
          <p:cNvSpPr>
            <a:spLocks noGrp="1"/>
          </p:cNvSpPr>
          <p:nvPr>
            <p:ph type="sldNum" sz="quarter" idx="5"/>
          </p:nvPr>
        </p:nvSpPr>
        <p:spPr/>
        <p:txBody>
          <a:bodyPr/>
          <a:lstStyle/>
          <a:p>
            <a:pPr>
              <a:defRPr/>
            </a:pPr>
            <a:fld id="{87973AD7-D932-2641-9FAC-D90A34A34A63}" type="slidenum">
              <a:rPr lang="en-US" altLang="en-US" smtClean="0"/>
              <a:pPr>
                <a:defRPr/>
              </a:pPr>
              <a:t>6</a:t>
            </a:fld>
            <a:endParaRPr lang="en-US" altLang="en-US"/>
          </a:p>
        </p:txBody>
      </p:sp>
    </p:spTree>
    <p:extLst>
      <p:ext uri="{BB962C8B-B14F-4D97-AF65-F5344CB8AC3E}">
        <p14:creationId xmlns:p14="http://schemas.microsoft.com/office/powerpoint/2010/main" val="3712328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all I want to present about Apollo and thank you for listening.</a:t>
            </a:r>
          </a:p>
        </p:txBody>
      </p:sp>
      <p:sp>
        <p:nvSpPr>
          <p:cNvPr id="4" name="Slide Number Placeholder 3"/>
          <p:cNvSpPr>
            <a:spLocks noGrp="1"/>
          </p:cNvSpPr>
          <p:nvPr>
            <p:ph type="sldNum" sz="quarter" idx="5"/>
          </p:nvPr>
        </p:nvSpPr>
        <p:spPr/>
        <p:txBody>
          <a:bodyPr/>
          <a:lstStyle/>
          <a:p>
            <a:pPr>
              <a:defRPr/>
            </a:pPr>
            <a:fld id="{87973AD7-D932-2641-9FAC-D90A34A34A63}" type="slidenum">
              <a:rPr lang="en-US" altLang="en-US" smtClean="0"/>
              <a:pPr>
                <a:defRPr/>
              </a:pPr>
              <a:t>7</a:t>
            </a:fld>
            <a:endParaRPr lang="en-US" altLang="en-US"/>
          </a:p>
        </p:txBody>
      </p:sp>
    </p:spTree>
    <p:extLst>
      <p:ext uri="{BB962C8B-B14F-4D97-AF65-F5344CB8AC3E}">
        <p14:creationId xmlns:p14="http://schemas.microsoft.com/office/powerpoint/2010/main" val="3566304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87973AD7-D932-2641-9FAC-D90A34A34A63}" type="slidenum">
              <a:rPr lang="en-US" altLang="en-US" smtClean="0"/>
              <a:pPr>
                <a:defRPr/>
              </a:pPr>
              <a:t>17</a:t>
            </a:fld>
            <a:endParaRPr lang="en-US" altLang="en-US"/>
          </a:p>
        </p:txBody>
      </p:sp>
    </p:spTree>
    <p:extLst>
      <p:ext uri="{BB962C8B-B14F-4D97-AF65-F5344CB8AC3E}">
        <p14:creationId xmlns:p14="http://schemas.microsoft.com/office/powerpoint/2010/main" val="3488153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61274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pPr/>
              <a:t>‹#›</a:t>
            </a:fld>
            <a:endParaRPr lang="en-US" altLang="en-US"/>
          </a:p>
        </p:txBody>
      </p:sp>
    </p:spTree>
    <p:extLst>
      <p:ext uri="{BB962C8B-B14F-4D97-AF65-F5344CB8AC3E}">
        <p14:creationId xmlns:p14="http://schemas.microsoft.com/office/powerpoint/2010/main" val="2238726409"/>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pPr/>
              <a:t>‹#›</a:t>
            </a:fld>
            <a:endParaRPr lang="en-US" altLang="en-US"/>
          </a:p>
        </p:txBody>
      </p:sp>
    </p:spTree>
    <p:extLst>
      <p:ext uri="{BB962C8B-B14F-4D97-AF65-F5344CB8AC3E}">
        <p14:creationId xmlns:p14="http://schemas.microsoft.com/office/powerpoint/2010/main" val="3866189499"/>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pPr/>
              <a:t>‹#›</a:t>
            </a:fld>
            <a:endParaRPr lang="en-US" altLang="en-US"/>
          </a:p>
        </p:txBody>
      </p:sp>
    </p:spTree>
    <p:extLst>
      <p:ext uri="{BB962C8B-B14F-4D97-AF65-F5344CB8AC3E}">
        <p14:creationId xmlns:p14="http://schemas.microsoft.com/office/powerpoint/2010/main" val="1250541061"/>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pPr/>
              <a:t>‹#›</a:t>
            </a:fld>
            <a:endParaRPr lang="en-US" altLang="en-US"/>
          </a:p>
        </p:txBody>
      </p:sp>
    </p:spTree>
    <p:extLst>
      <p:ext uri="{BB962C8B-B14F-4D97-AF65-F5344CB8AC3E}">
        <p14:creationId xmlns:p14="http://schemas.microsoft.com/office/powerpoint/2010/main" val="2220497133"/>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pPr/>
              <a:t>‹#›</a:t>
            </a:fld>
            <a:endParaRPr lang="en-US" altLang="en-US"/>
          </a:p>
        </p:txBody>
      </p:sp>
    </p:spTree>
    <p:extLst>
      <p:ext uri="{BB962C8B-B14F-4D97-AF65-F5344CB8AC3E}">
        <p14:creationId xmlns:p14="http://schemas.microsoft.com/office/powerpoint/2010/main" val="977606709"/>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pPr/>
              <a:t>‹#›</a:t>
            </a:fld>
            <a:endParaRPr lang="en-US" altLang="en-US"/>
          </a:p>
        </p:txBody>
      </p:sp>
    </p:spTree>
    <p:extLst>
      <p:ext uri="{BB962C8B-B14F-4D97-AF65-F5344CB8AC3E}">
        <p14:creationId xmlns:p14="http://schemas.microsoft.com/office/powerpoint/2010/main" val="1350194810"/>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pPr/>
              <a:t>‹#›</a:t>
            </a:fld>
            <a:endParaRPr lang="en-US" altLang="en-US"/>
          </a:p>
        </p:txBody>
      </p:sp>
    </p:spTree>
    <p:extLst>
      <p:ext uri="{BB962C8B-B14F-4D97-AF65-F5344CB8AC3E}">
        <p14:creationId xmlns:p14="http://schemas.microsoft.com/office/powerpoint/2010/main" val="3078565430"/>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pPr/>
              <a:t>‹#›</a:t>
            </a:fld>
            <a:endParaRPr lang="en-US" altLang="en-US"/>
          </a:p>
        </p:txBody>
      </p:sp>
    </p:spTree>
    <p:extLst>
      <p:ext uri="{BB962C8B-B14F-4D97-AF65-F5344CB8AC3E}">
        <p14:creationId xmlns:p14="http://schemas.microsoft.com/office/powerpoint/2010/main" val="117456783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1"/>
            <a:ext cx="8382000" cy="761999"/>
          </a:xfrm>
        </p:spPr>
        <p:txBody>
          <a:bodyPr>
            <a:noAutofit/>
          </a:bodyPr>
          <a:lstStyle>
            <a:lvl1pPr>
              <a:defRPr sz="4800" b="1"/>
            </a:lvl1pPr>
          </a:lstStyle>
          <a:p>
            <a:r>
              <a:rPr lang="en-US"/>
              <a:t>Click to edit Master title style</a:t>
            </a:r>
            <a:endParaRPr lang="en-US" dirty="0"/>
          </a:p>
        </p:txBody>
      </p:sp>
      <p:sp>
        <p:nvSpPr>
          <p:cNvPr id="3" name="Content Placeholder 2"/>
          <p:cNvSpPr>
            <a:spLocks noGrp="1"/>
          </p:cNvSpPr>
          <p:nvPr>
            <p:ph idx="1"/>
          </p:nvPr>
        </p:nvSpPr>
        <p:spPr>
          <a:xfrm>
            <a:off x="381000" y="1066800"/>
            <a:ext cx="8382000" cy="5638800"/>
          </a:xfrm>
        </p:spPr>
        <p:txBody>
          <a:bodyPr>
            <a:noAutofit/>
          </a:bodyPr>
          <a:lstStyle>
            <a:lvl1pPr marL="285750" indent="-285750">
              <a:defRPr sz="3600">
                <a:latin typeface="+mj-lt"/>
              </a:defRPr>
            </a:lvl1pPr>
            <a:lvl2pPr marL="742950" indent="-285750">
              <a:buFont typeface="Calibri Light" panose="020F0302020204030204" pitchFamily="34" charset="0"/>
              <a:buChar char="–"/>
              <a:defRPr sz="3200">
                <a:latin typeface="+mj-lt"/>
              </a:defRPr>
            </a:lvl2pPr>
            <a:lvl3pPr>
              <a:defRPr sz="2800">
                <a:latin typeface="+mj-lt"/>
              </a:defRPr>
            </a:lvl3pPr>
            <a:lvl4pPr>
              <a:defRPr sz="2400">
                <a:latin typeface="+mj-lt"/>
              </a:defRPr>
            </a:lvl4pPr>
            <a:lvl5pPr>
              <a:defRPr sz="2400">
                <a:latin typeface="+mj-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5"/>
          <p:cNvSpPr txBox="1">
            <a:spLocks/>
          </p:cNvSpPr>
          <p:nvPr userDrawn="1"/>
        </p:nvSpPr>
        <p:spPr>
          <a:xfrm>
            <a:off x="8229600" y="6355715"/>
            <a:ext cx="685800" cy="365125"/>
          </a:xfrm>
          <a:prstGeom prst="rect">
            <a:avLst/>
          </a:prstGeom>
        </p:spPr>
        <p:txBody>
          <a:bodyPr vert="horz" lIns="91440" tIns="45720" rIns="91440" bIns="45720" rtlCol="0" anchor="ctr"/>
          <a:lstStyle>
            <a:defPPr>
              <a:defRPr lang="en-US"/>
            </a:defPPr>
            <a:lvl1pPr marL="0" algn="r" defTabSz="914400" rtl="0" eaLnBrk="1" latinLnBrk="0" hangingPunct="1">
              <a:defRPr sz="2000" kern="1200">
                <a:solidFill>
                  <a:schemeClr val="tx1">
                    <a:tint val="75000"/>
                  </a:schemeClr>
                </a:solidFill>
                <a:latin typeface="Cambria Math" panose="02040503050406030204" pitchFamily="18" charset="0"/>
                <a:ea typeface="Cambria Math" panose="02040503050406030204" pitchFamily="18"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4D2B188-1D62-4FCA-8363-938AD4629BBB}" type="slidenum">
              <a:rPr lang="en-US" smtClean="0"/>
              <a:pPr/>
              <a:t>‹#›</a:t>
            </a:fld>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400" y="6383224"/>
            <a:ext cx="1323011" cy="382799"/>
          </a:xfrm>
          <a:prstGeom prst="rect">
            <a:avLst/>
          </a:prstGeom>
        </p:spPr>
      </p:pic>
    </p:spTree>
    <p:extLst>
      <p:ext uri="{BB962C8B-B14F-4D97-AF65-F5344CB8AC3E}">
        <p14:creationId xmlns:p14="http://schemas.microsoft.com/office/powerpoint/2010/main" val="434553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D2B188-1D62-4FCA-8363-938AD4629BBB}" type="slidenum">
              <a:rPr lang="en-US" smtClean="0"/>
              <a:t>‹#›</a:t>
            </a:fld>
            <a:endParaRPr lang="en-US"/>
          </a:p>
        </p:txBody>
      </p:sp>
    </p:spTree>
    <p:extLst>
      <p:ext uri="{BB962C8B-B14F-4D97-AF65-F5344CB8AC3E}">
        <p14:creationId xmlns:p14="http://schemas.microsoft.com/office/powerpoint/2010/main" val="264710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D2B188-1D62-4FCA-8363-938AD4629BBB}" type="slidenum">
              <a:rPr lang="en-US" smtClean="0"/>
              <a:t>‹#›</a:t>
            </a:fld>
            <a:endParaRPr lang="en-US"/>
          </a:p>
        </p:txBody>
      </p:sp>
    </p:spTree>
    <p:extLst>
      <p:ext uri="{BB962C8B-B14F-4D97-AF65-F5344CB8AC3E}">
        <p14:creationId xmlns:p14="http://schemas.microsoft.com/office/powerpoint/2010/main" val="931202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D2B188-1D62-4FCA-8363-938AD4629BBB}" type="slidenum">
              <a:rPr lang="en-US" smtClean="0"/>
              <a:t>‹#›</a:t>
            </a:fld>
            <a:endParaRPr lang="en-US"/>
          </a:p>
        </p:txBody>
      </p:sp>
    </p:spTree>
    <p:extLst>
      <p:ext uri="{BB962C8B-B14F-4D97-AF65-F5344CB8AC3E}">
        <p14:creationId xmlns:p14="http://schemas.microsoft.com/office/powerpoint/2010/main" val="1471947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D2B188-1D62-4FCA-8363-938AD4629BBB}" type="slidenum">
              <a:rPr lang="en-US" smtClean="0"/>
              <a:t>‹#›</a:t>
            </a:fld>
            <a:endParaRPr lang="en-US"/>
          </a:p>
        </p:txBody>
      </p:sp>
    </p:spTree>
    <p:extLst>
      <p:ext uri="{BB962C8B-B14F-4D97-AF65-F5344CB8AC3E}">
        <p14:creationId xmlns:p14="http://schemas.microsoft.com/office/powerpoint/2010/main" val="4168761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pPr/>
              <a:t>‹#›</a:t>
            </a:fld>
            <a:endParaRPr lang="en-US" altLang="en-US"/>
          </a:p>
        </p:txBody>
      </p:sp>
    </p:spTree>
    <p:extLst>
      <p:ext uri="{BB962C8B-B14F-4D97-AF65-F5344CB8AC3E}">
        <p14:creationId xmlns:p14="http://schemas.microsoft.com/office/powerpoint/2010/main" val="392720637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pPr/>
              <a:t>‹#›</a:t>
            </a:fld>
            <a:endParaRPr lang="en-US" altLang="en-US"/>
          </a:p>
        </p:txBody>
      </p:sp>
    </p:spTree>
    <p:extLst>
      <p:ext uri="{BB962C8B-B14F-4D97-AF65-F5344CB8AC3E}">
        <p14:creationId xmlns:p14="http://schemas.microsoft.com/office/powerpoint/2010/main" val="248936272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pPr/>
              <a:t>‹#›</a:t>
            </a:fld>
            <a:endParaRPr lang="en-US" altLang="en-US"/>
          </a:p>
        </p:txBody>
      </p:sp>
    </p:spTree>
    <p:extLst>
      <p:ext uri="{BB962C8B-B14F-4D97-AF65-F5344CB8AC3E}">
        <p14:creationId xmlns:p14="http://schemas.microsoft.com/office/powerpoint/2010/main" val="631124922"/>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152401"/>
            <a:ext cx="8686800" cy="106679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8600" y="1219200"/>
            <a:ext cx="8686800" cy="55022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D2B188-1D62-4FCA-8363-938AD4629BBB}" type="slidenum">
              <a:rPr lang="en-US" smtClean="0"/>
              <a:t>‹#›</a:t>
            </a:fld>
            <a:endParaRPr lang="en-US"/>
          </a:p>
        </p:txBody>
      </p:sp>
    </p:spTree>
    <p:extLst>
      <p:ext uri="{BB962C8B-B14F-4D97-AF65-F5344CB8AC3E}">
        <p14:creationId xmlns:p14="http://schemas.microsoft.com/office/powerpoint/2010/main" val="7717225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8" r:id="rId3"/>
    <p:sldLayoutId id="2147483669" r:id="rId4"/>
    <p:sldLayoutId id="2147483670" r:id="rId5"/>
    <p:sldLayoutId id="2147483671" r:id="rId6"/>
  </p:sldLayoutIdLst>
  <p:hf hdr="0" ftr="0" dt="0"/>
  <p:txStyles>
    <p:titleStyle>
      <a:lvl1pPr algn="l" defTabSz="914400" rtl="0" eaLnBrk="1" latinLnBrk="0" hangingPunct="1">
        <a:lnSpc>
          <a:spcPct val="90000"/>
        </a:lnSpc>
        <a:spcBef>
          <a:spcPct val="0"/>
        </a:spcBef>
        <a:buNone/>
        <a:defRPr sz="4400" kern="1200">
          <a:solidFill>
            <a:schemeClr val="tx1"/>
          </a:solidFill>
          <a:latin typeface="Cambria" panose="02040503050406030204"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7563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5123" name="Rectangle 1027"/>
          <p:cNvSpPr>
            <a:spLocks noGrp="1" noChangeArrowheads="1"/>
          </p:cNvSpPr>
          <p:nvPr>
            <p:ph type="body" idx="1"/>
          </p:nvPr>
        </p:nvSpPr>
        <p:spPr bwMode="auto">
          <a:xfrm>
            <a:off x="228600" y="908720"/>
            <a:ext cx="8610600" cy="53396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pPr/>
              <a:t>‹#›</a:t>
            </a:fld>
            <a:endParaRPr lang="en-US" altLang="en-US"/>
          </a:p>
        </p:txBody>
      </p:sp>
      <p:sp>
        <p:nvSpPr>
          <p:cNvPr id="100360" name="Line 1032"/>
          <p:cNvSpPr>
            <a:spLocks noChangeShapeType="1"/>
          </p:cNvSpPr>
          <p:nvPr/>
        </p:nvSpPr>
        <p:spPr bwMode="auto">
          <a:xfrm>
            <a:off x="228600" y="6248400"/>
            <a:ext cx="8610600" cy="0"/>
          </a:xfrm>
          <a:prstGeom prst="line">
            <a:avLst/>
          </a:prstGeom>
          <a:noFill/>
          <a:ln w="19050">
            <a:solidFill>
              <a:schemeClr val="accent1"/>
            </a:solidFill>
            <a:round/>
            <a:headEnd/>
            <a:tailEnd/>
          </a:ln>
          <a:effectLst/>
        </p:spPr>
        <p:txBody>
          <a:bodyPr/>
          <a:lstStyle/>
          <a:p>
            <a:pPr>
              <a:defRPr/>
            </a:pPr>
            <a:endParaRPr lang="en-US"/>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p>
        </p:txBody>
      </p:sp>
    </p:spTree>
    <p:extLst>
      <p:ext uri="{BB962C8B-B14F-4D97-AF65-F5344CB8AC3E}">
        <p14:creationId xmlns:p14="http://schemas.microsoft.com/office/powerpoint/2010/main" val="34092551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 Id="rId5" Type="http://schemas.openxmlformats.org/officeDocument/2006/relationships/image" Target="../media/image11.sv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8.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8.xml"/><Relationship Id="rId1" Type="http://schemas.openxmlformats.org/officeDocument/2006/relationships/tags" Target="../tags/tag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8.xml"/><Relationship Id="rId1" Type="http://schemas.openxmlformats.org/officeDocument/2006/relationships/tags" Target="../tags/tag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8.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736123" y="5494366"/>
            <a:ext cx="7488382"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1" u="none" strike="noStrike" kern="1200" cap="none" spc="0" normalizeH="0" baseline="0" noProof="0" dirty="0">
                <a:ln>
                  <a:noFill/>
                </a:ln>
                <a:solidFill>
                  <a:prstClr val="black">
                    <a:lumMod val="65000"/>
                    <a:lumOff val="35000"/>
                  </a:prstClr>
                </a:solidFill>
                <a:effectLst/>
                <a:uLnTx/>
                <a:uFillTx/>
                <a:latin typeface="Cambria" panose="02040503050406030204" pitchFamily="18" charset="0"/>
                <a:ea typeface="+mn-ea"/>
                <a:cs typeface="+mn-cs"/>
              </a:rPr>
              <a:t>Can </a:t>
            </a:r>
            <a:r>
              <a:rPr kumimoji="0" lang="en-US" sz="2800" b="1" i="1" u="none" strike="noStrike" kern="1200" cap="none" spc="0" normalizeH="0" baseline="0" noProof="0" dirty="0" err="1">
                <a:ln>
                  <a:noFill/>
                </a:ln>
                <a:solidFill>
                  <a:prstClr val="black">
                    <a:lumMod val="65000"/>
                    <a:lumOff val="35000"/>
                  </a:prstClr>
                </a:solidFill>
                <a:effectLst/>
                <a:uLnTx/>
                <a:uFillTx/>
                <a:latin typeface="Cambria" panose="02040503050406030204" pitchFamily="18" charset="0"/>
                <a:ea typeface="+mn-ea"/>
                <a:cs typeface="+mn-cs"/>
              </a:rPr>
              <a:t>Firtina</a:t>
            </a:r>
            <a:endParaRPr kumimoji="0" lang="en-US" sz="2800" b="1" i="1" u="none" strike="noStrike" kern="1200" cap="none" spc="0" normalizeH="0" baseline="0" noProof="0" dirty="0">
              <a:ln>
                <a:noFill/>
              </a:ln>
              <a:solidFill>
                <a:prstClr val="black">
                  <a:lumMod val="65000"/>
                  <a:lumOff val="35000"/>
                </a:prstClr>
              </a:solidFill>
              <a:effectLst/>
              <a:uLnTx/>
              <a:uFillTx/>
              <a:latin typeface="Cambria" panose="02040503050406030204" pitchFamily="18" charset="0"/>
              <a:ea typeface="+mn-ea"/>
              <a:cs typeface="+mn-cs"/>
            </a:endParaRPr>
          </a:p>
        </p:txBody>
      </p:sp>
      <p:sp>
        <p:nvSpPr>
          <p:cNvPr id="7" name="TextBox 6">
            <a:extLst>
              <a:ext uri="{FF2B5EF4-FFF2-40B4-BE49-F238E27FC236}">
                <a16:creationId xmlns:a16="http://schemas.microsoft.com/office/drawing/2014/main" id="{0AF2BEE0-60B1-49A4-9137-84B433D2A0C1}"/>
              </a:ext>
            </a:extLst>
          </p:cNvPr>
          <p:cNvSpPr txBox="1"/>
          <p:nvPr/>
        </p:nvSpPr>
        <p:spPr>
          <a:xfrm>
            <a:off x="3642114" y="6076101"/>
            <a:ext cx="1676400" cy="314400"/>
          </a:xfrm>
          <a:prstGeom prst="rect">
            <a:avLst/>
          </a:prstGeom>
          <a:noFill/>
        </p:spPr>
        <p:txBody>
          <a:bodyPr wrap="square" rtlCol="0">
            <a:normAutofit fontScale="70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prstClr val="black">
                    <a:lumMod val="65000"/>
                    <a:lumOff val="35000"/>
                  </a:prstClr>
                </a:solidFill>
                <a:effectLst/>
                <a:uLnTx/>
                <a:uFillTx/>
                <a:latin typeface="Cambria" panose="02040503050406030204" pitchFamily="18" charset="0"/>
                <a:ea typeface="+mn-ea"/>
                <a:cs typeface="+mn-cs"/>
              </a:rPr>
              <a:t>May 26</a:t>
            </a:r>
            <a:r>
              <a:rPr kumimoji="0" lang="en-US" sz="2400" b="0" i="1" u="none" strike="noStrike" kern="1200" cap="none" spc="0" normalizeH="0" baseline="30000" noProof="0" dirty="0">
                <a:ln>
                  <a:noFill/>
                </a:ln>
                <a:solidFill>
                  <a:prstClr val="black">
                    <a:lumMod val="65000"/>
                    <a:lumOff val="35000"/>
                  </a:prstClr>
                </a:solidFill>
                <a:effectLst/>
                <a:uLnTx/>
                <a:uFillTx/>
                <a:latin typeface="Cambria" panose="02040503050406030204" pitchFamily="18" charset="0"/>
                <a:ea typeface="+mn-ea"/>
                <a:cs typeface="+mn-cs"/>
              </a:rPr>
              <a:t>th</a:t>
            </a:r>
            <a:r>
              <a:rPr kumimoji="0" lang="en-US" sz="2400" b="0" i="1" u="none" strike="noStrike" kern="1200" cap="none" spc="0" normalizeH="0" baseline="0" noProof="0" dirty="0">
                <a:ln>
                  <a:noFill/>
                </a:ln>
                <a:solidFill>
                  <a:prstClr val="black">
                    <a:lumMod val="65000"/>
                    <a:lumOff val="35000"/>
                  </a:prstClr>
                </a:solidFill>
                <a:effectLst/>
                <a:uLnTx/>
                <a:uFillTx/>
                <a:latin typeface="Cambria" panose="02040503050406030204" pitchFamily="18" charset="0"/>
                <a:ea typeface="+mn-ea"/>
                <a:cs typeface="+mn-cs"/>
              </a:rPr>
              <a:t>, 2021</a:t>
            </a:r>
            <a:endParaRPr kumimoji="0" lang="en-US" sz="2400" b="0" i="1" u="none" strike="noStrike" kern="1200" cap="none" spc="0" normalizeH="0" baseline="30000" noProof="0" dirty="0">
              <a:ln>
                <a:noFill/>
              </a:ln>
              <a:solidFill>
                <a:prstClr val="black">
                  <a:lumMod val="65000"/>
                  <a:lumOff val="35000"/>
                </a:prstClr>
              </a:solidFill>
              <a:effectLst/>
              <a:uLnTx/>
              <a:uFillTx/>
              <a:latin typeface="Cambria" panose="02040503050406030204" pitchFamily="18" charset="0"/>
              <a:ea typeface="+mn-ea"/>
              <a:cs typeface="+mn-cs"/>
            </a:endParaRPr>
          </a:p>
        </p:txBody>
      </p:sp>
      <p:cxnSp>
        <p:nvCxnSpPr>
          <p:cNvPr id="12" name="Straight Connector 11">
            <a:extLst>
              <a:ext uri="{FF2B5EF4-FFF2-40B4-BE49-F238E27FC236}">
                <a16:creationId xmlns:a16="http://schemas.microsoft.com/office/drawing/2014/main" id="{4D5A314F-3779-46BE-B202-B1796737EF05}"/>
              </a:ext>
            </a:extLst>
          </p:cNvPr>
          <p:cNvCxnSpPr/>
          <p:nvPr/>
        </p:nvCxnSpPr>
        <p:spPr>
          <a:xfrm>
            <a:off x="681956" y="3861048"/>
            <a:ext cx="7646893"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5324C24B-3DED-2741-93D3-569093C898A6}"/>
              </a:ext>
            </a:extLst>
          </p:cNvPr>
          <p:cNvSpPr txBox="1"/>
          <p:nvPr/>
        </p:nvSpPr>
        <p:spPr>
          <a:xfrm>
            <a:off x="827809" y="4200654"/>
            <a:ext cx="7488382" cy="954107"/>
          </a:xfrm>
          <a:prstGeom prst="rect">
            <a:avLst/>
          </a:prstGeom>
          <a:noFill/>
        </p:spPr>
        <p:txBody>
          <a:bodyPr wrap="square" rtlCol="0">
            <a:spAutoFit/>
          </a:bodyPr>
          <a:lstStyle/>
          <a:p>
            <a:pPr lvl="0" algn="ctr">
              <a:defRPr/>
            </a:pPr>
            <a:r>
              <a:rPr lang="en-US" sz="2800" b="1" i="1" dirty="0" err="1">
                <a:solidFill>
                  <a:prstClr val="black">
                    <a:lumMod val="65000"/>
                    <a:lumOff val="35000"/>
                  </a:prstClr>
                </a:solidFill>
                <a:latin typeface="Cambria" panose="02040503050406030204" pitchFamily="18" charset="0"/>
              </a:rPr>
              <a:t>ExaBiome</a:t>
            </a:r>
            <a:r>
              <a:rPr lang="en-US" sz="2800" b="1" i="1" dirty="0">
                <a:solidFill>
                  <a:prstClr val="black">
                    <a:lumMod val="65000"/>
                    <a:lumOff val="35000"/>
                  </a:prstClr>
                </a:solidFill>
                <a:latin typeface="Cambria" panose="02040503050406030204" pitchFamily="18" charset="0"/>
              </a:rPr>
              <a:t>/PASSION/SAFARI Workshop on Architectures and HPC for Genomics</a:t>
            </a:r>
            <a:endParaRPr kumimoji="0" lang="en-US" sz="2800" b="1" i="1" u="none" strike="noStrike" kern="1200" cap="none" spc="0" normalizeH="0" baseline="0" noProof="0" dirty="0">
              <a:ln>
                <a:noFill/>
              </a:ln>
              <a:solidFill>
                <a:prstClr val="black">
                  <a:lumMod val="65000"/>
                  <a:lumOff val="35000"/>
                </a:prstClr>
              </a:solidFill>
              <a:effectLst/>
              <a:uLnTx/>
              <a:uFillTx/>
              <a:latin typeface="Cambria" panose="02040503050406030204" pitchFamily="18" charset="0"/>
              <a:ea typeface="+mn-ea"/>
              <a:cs typeface="+mn-cs"/>
            </a:endParaRPr>
          </a:p>
        </p:txBody>
      </p:sp>
      <p:cxnSp>
        <p:nvCxnSpPr>
          <p:cNvPr id="15" name="Straight Connector 14">
            <a:extLst>
              <a:ext uri="{FF2B5EF4-FFF2-40B4-BE49-F238E27FC236}">
                <a16:creationId xmlns:a16="http://schemas.microsoft.com/office/drawing/2014/main" id="{39B6D946-55B0-2C4B-838E-94F34F780C20}"/>
              </a:ext>
            </a:extLst>
          </p:cNvPr>
          <p:cNvCxnSpPr/>
          <p:nvPr/>
        </p:nvCxnSpPr>
        <p:spPr>
          <a:xfrm>
            <a:off x="681955" y="1052736"/>
            <a:ext cx="7646893"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3" name="Picture 2" descr="Text&#10;&#10;Description automatically generated">
            <a:extLst>
              <a:ext uri="{FF2B5EF4-FFF2-40B4-BE49-F238E27FC236}">
                <a16:creationId xmlns:a16="http://schemas.microsoft.com/office/drawing/2014/main" id="{EFE189D3-76EB-3948-B843-5B8778CC6A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955" y="1248326"/>
            <a:ext cx="7706432" cy="2361434"/>
          </a:xfrm>
          <a:prstGeom prst="rect">
            <a:avLst/>
          </a:prstGeom>
        </p:spPr>
      </p:pic>
    </p:spTree>
    <p:extLst>
      <p:ext uri="{BB962C8B-B14F-4D97-AF65-F5344CB8AC3E}">
        <p14:creationId xmlns:p14="http://schemas.microsoft.com/office/powerpoint/2010/main" val="13857422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p:txBody>
          <a:bodyPr/>
          <a:lstStyle/>
          <a:p>
            <a:r>
              <a:rPr lang="en-US" dirty="0"/>
              <a:t>Resolving insertion errors</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a:xfrm>
            <a:off x="228600" y="908720"/>
            <a:ext cx="4800600" cy="5334918"/>
          </a:xfrm>
        </p:spPr>
        <p:txBody>
          <a:bodyPr>
            <a:normAutofit lnSpcReduction="10000"/>
          </a:bodyPr>
          <a:lstStyle/>
          <a:p>
            <a:r>
              <a:rPr lang="en-US" dirty="0"/>
              <a:t>Deletion transitions </a:t>
            </a:r>
            <a:r>
              <a:rPr lang="en-US" dirty="0">
                <a:solidFill>
                  <a:srgbClr val="FF0000"/>
                </a:solidFill>
              </a:rPr>
              <a:t>to delete one or many bases in a row</a:t>
            </a:r>
          </a:p>
          <a:p>
            <a:r>
              <a:rPr lang="en-US" dirty="0"/>
              <a:t>To delete the first A in “G</a:t>
            </a:r>
            <a:r>
              <a:rPr lang="en-US" dirty="0">
                <a:solidFill>
                  <a:srgbClr val="FF0000"/>
                </a:solidFill>
              </a:rPr>
              <a:t>A</a:t>
            </a:r>
            <a:r>
              <a:rPr lang="en-US" dirty="0"/>
              <a:t>A”</a:t>
            </a:r>
          </a:p>
          <a:p>
            <a:pPr lvl="1"/>
            <a:r>
              <a:rPr lang="en-US" dirty="0"/>
              <a:t>Visit match state at position t and </a:t>
            </a:r>
            <a:r>
              <a:rPr lang="en-US" i="1" dirty="0"/>
              <a:t>emit G</a:t>
            </a:r>
          </a:p>
          <a:p>
            <a:pPr lvl="1"/>
            <a:r>
              <a:rPr lang="en-US" dirty="0"/>
              <a:t>Visit match state at position </a:t>
            </a:r>
            <a:r>
              <a:rPr lang="en-US" dirty="0">
                <a:solidFill>
                  <a:srgbClr val="FF0000"/>
                </a:solidFill>
              </a:rPr>
              <a:t>t+2</a:t>
            </a:r>
            <a:r>
              <a:rPr lang="en-US" dirty="0"/>
              <a:t> and emit A with </a:t>
            </a:r>
            <a:r>
              <a:rPr lang="en-US" i="1" dirty="0">
                <a:solidFill>
                  <a:srgbClr val="FF0000"/>
                </a:solidFill>
              </a:rPr>
              <a:t>single</a:t>
            </a:r>
            <a:r>
              <a:rPr lang="en-US" dirty="0">
                <a:solidFill>
                  <a:srgbClr val="FF0000"/>
                </a:solidFill>
              </a:rPr>
              <a:t> </a:t>
            </a:r>
            <a:r>
              <a:rPr lang="en-US" b="1" dirty="0">
                <a:solidFill>
                  <a:srgbClr val="FF0000"/>
                </a:solidFill>
              </a:rPr>
              <a:t>insertion error</a:t>
            </a:r>
            <a:r>
              <a:rPr lang="en-US" dirty="0">
                <a:solidFill>
                  <a:srgbClr val="FF0000"/>
                </a:solidFill>
              </a:rPr>
              <a:t> probability</a:t>
            </a:r>
          </a:p>
          <a:p>
            <a:pPr lvl="1"/>
            <a:r>
              <a:rPr lang="en-US" dirty="0"/>
              <a:t>Resulting sequence: “GA”</a:t>
            </a:r>
          </a:p>
          <a:p>
            <a:r>
              <a:rPr lang="en-US" dirty="0"/>
              <a:t>Having single or more deletions in a row may not be necessarily equally likely</a:t>
            </a:r>
          </a:p>
          <a:p>
            <a:r>
              <a:rPr lang="en-US" dirty="0"/>
              <a:t>Maximum number of deletions in a row is a parameter to Apollo</a:t>
            </a:r>
          </a:p>
        </p:txBody>
      </p:sp>
      <p:sp>
        <p:nvSpPr>
          <p:cNvPr id="4" name="Slide Number Placeholder 3">
            <a:extLst>
              <a:ext uri="{FF2B5EF4-FFF2-40B4-BE49-F238E27FC236}">
                <a16:creationId xmlns:a16="http://schemas.microsoft.com/office/drawing/2014/main" id="{847C6B72-E8C5-F146-995B-5525B2BD90AD}"/>
              </a:ext>
            </a:extLst>
          </p:cNvPr>
          <p:cNvSpPr>
            <a:spLocks noGrp="1"/>
          </p:cNvSpPr>
          <p:nvPr>
            <p:ph type="sldNum" sz="quarter" idx="11"/>
          </p:nvPr>
        </p:nvSpPr>
        <p:spPr/>
        <p:txBody>
          <a:bodyPr/>
          <a:lstStyle/>
          <a:p>
            <a:fld id="{323594FA-E141-4234-AE05-360401972BE7}" type="slidenum">
              <a:rPr lang="en-US" altLang="en-US" sz="1200" smtClean="0"/>
              <a:pPr/>
              <a:t>10</a:t>
            </a:fld>
            <a:endParaRPr lang="en-US" altLang="en-US" sz="1200" dirty="0"/>
          </a:p>
        </p:txBody>
      </p:sp>
      <p:pic>
        <p:nvPicPr>
          <p:cNvPr id="7" name="Picture 6">
            <a:extLst>
              <a:ext uri="{FF2B5EF4-FFF2-40B4-BE49-F238E27FC236}">
                <a16:creationId xmlns:a16="http://schemas.microsoft.com/office/drawing/2014/main" id="{E6E3DFFB-9444-6943-A802-7E6AF80D75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200" y="1905000"/>
            <a:ext cx="4009863" cy="3689487"/>
          </a:xfrm>
          <a:prstGeom prst="rect">
            <a:avLst/>
          </a:prstGeom>
        </p:spPr>
      </p:pic>
      <p:sp>
        <p:nvSpPr>
          <p:cNvPr id="6" name="Rounded Rectangle 5">
            <a:extLst>
              <a:ext uri="{FF2B5EF4-FFF2-40B4-BE49-F238E27FC236}">
                <a16:creationId xmlns:a16="http://schemas.microsoft.com/office/drawing/2014/main" id="{A08C8A0C-B801-0C48-B9A9-7B6B6ED8723B}"/>
              </a:ext>
            </a:extLst>
          </p:cNvPr>
          <p:cNvSpPr/>
          <p:nvPr/>
        </p:nvSpPr>
        <p:spPr>
          <a:xfrm>
            <a:off x="5486400" y="4608000"/>
            <a:ext cx="381000" cy="381000"/>
          </a:xfrm>
          <a:prstGeom prst="roundRect">
            <a:avLst/>
          </a:prstGeom>
          <a:solidFill>
            <a:srgbClr val="FFC000">
              <a:alpha val="40000"/>
            </a:srgb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8" name="Rounded Rectangle 7">
            <a:extLst>
              <a:ext uri="{FF2B5EF4-FFF2-40B4-BE49-F238E27FC236}">
                <a16:creationId xmlns:a16="http://schemas.microsoft.com/office/drawing/2014/main" id="{B12C0863-6349-7141-BF15-611D85375233}"/>
              </a:ext>
            </a:extLst>
          </p:cNvPr>
          <p:cNvSpPr/>
          <p:nvPr/>
        </p:nvSpPr>
        <p:spPr>
          <a:xfrm>
            <a:off x="7072231" y="4608000"/>
            <a:ext cx="381000" cy="381000"/>
          </a:xfrm>
          <a:prstGeom prst="roundRect">
            <a:avLst/>
          </a:prstGeom>
          <a:solidFill>
            <a:srgbClr val="FFC000">
              <a:alpha val="40000"/>
            </a:srgb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9" name="Rounded Rectangle 8">
            <a:extLst>
              <a:ext uri="{FF2B5EF4-FFF2-40B4-BE49-F238E27FC236}">
                <a16:creationId xmlns:a16="http://schemas.microsoft.com/office/drawing/2014/main" id="{888850A6-700C-234F-9424-84FBAC687B2A}"/>
              </a:ext>
            </a:extLst>
          </p:cNvPr>
          <p:cNvSpPr/>
          <p:nvPr/>
        </p:nvSpPr>
        <p:spPr>
          <a:xfrm rot="19891504">
            <a:off x="6819900" y="4825654"/>
            <a:ext cx="228600" cy="274781"/>
          </a:xfrm>
          <a:prstGeom prst="roundRect">
            <a:avLst/>
          </a:prstGeom>
          <a:solidFill>
            <a:srgbClr val="FFC000">
              <a:alpha val="40000"/>
            </a:srgb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15801801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p:txBody>
          <a:bodyPr/>
          <a:lstStyle/>
          <a:p>
            <a:r>
              <a:rPr lang="en-US" dirty="0"/>
              <a:t>Training</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a:xfrm>
            <a:off x="228600" y="908720"/>
            <a:ext cx="8610600" cy="1301080"/>
          </a:xfrm>
        </p:spPr>
        <p:txBody>
          <a:bodyPr>
            <a:normAutofit fontScale="70000" lnSpcReduction="20000"/>
          </a:bodyPr>
          <a:lstStyle/>
          <a:p>
            <a:r>
              <a:rPr lang="en-US" dirty="0"/>
              <a:t>Training data:</a:t>
            </a:r>
          </a:p>
          <a:p>
            <a:pPr lvl="1"/>
            <a:r>
              <a:rPr lang="en-US" dirty="0">
                <a:solidFill>
                  <a:srgbClr val="FF0000"/>
                </a:solidFill>
              </a:rPr>
              <a:t>Read</a:t>
            </a:r>
            <a:r>
              <a:rPr lang="en-US" dirty="0"/>
              <a:t> aligned to the </a:t>
            </a:r>
            <a:r>
              <a:rPr lang="en-US" dirty="0">
                <a:solidFill>
                  <a:srgbClr val="FF0000"/>
                </a:solidFill>
              </a:rPr>
              <a:t>location t</a:t>
            </a:r>
            <a:r>
              <a:rPr lang="en-US" dirty="0"/>
              <a:t> of a contig</a:t>
            </a:r>
          </a:p>
          <a:p>
            <a:r>
              <a:rPr lang="en-US" dirty="0"/>
              <a:t>Assume we have the read “CGT” aligned to location t</a:t>
            </a:r>
          </a:p>
          <a:p>
            <a:r>
              <a:rPr lang="en-US" dirty="0"/>
              <a:t>After training the corresponding region of the graph we would expect change in the probabilities </a:t>
            </a:r>
            <a:r>
              <a:rPr lang="en-US" dirty="0">
                <a:solidFill>
                  <a:srgbClr val="FF0000"/>
                </a:solidFill>
              </a:rPr>
              <a:t>so that it will be likely to emit “CGT” </a:t>
            </a:r>
            <a:r>
              <a:rPr lang="en-US" b="1" dirty="0">
                <a:solidFill>
                  <a:srgbClr val="FF0000"/>
                </a:solidFill>
              </a:rPr>
              <a:t>somehow</a:t>
            </a:r>
            <a:endParaRPr lang="en-US" dirty="0"/>
          </a:p>
        </p:txBody>
      </p:sp>
      <p:sp>
        <p:nvSpPr>
          <p:cNvPr id="4" name="Slide Number Placeholder 3">
            <a:extLst>
              <a:ext uri="{FF2B5EF4-FFF2-40B4-BE49-F238E27FC236}">
                <a16:creationId xmlns:a16="http://schemas.microsoft.com/office/drawing/2014/main" id="{847C6B72-E8C5-F146-995B-5525B2BD90AD}"/>
              </a:ext>
            </a:extLst>
          </p:cNvPr>
          <p:cNvSpPr>
            <a:spLocks noGrp="1"/>
          </p:cNvSpPr>
          <p:nvPr>
            <p:ph type="sldNum" sz="quarter" idx="11"/>
          </p:nvPr>
        </p:nvSpPr>
        <p:spPr/>
        <p:txBody>
          <a:bodyPr/>
          <a:lstStyle/>
          <a:p>
            <a:fld id="{323594FA-E141-4234-AE05-360401972BE7}" type="slidenum">
              <a:rPr lang="en-US" altLang="en-US" sz="1200" smtClean="0"/>
              <a:pPr/>
              <a:t>11</a:t>
            </a:fld>
            <a:endParaRPr lang="en-US" altLang="en-US" sz="1200" dirty="0"/>
          </a:p>
        </p:txBody>
      </p:sp>
      <p:pic>
        <p:nvPicPr>
          <p:cNvPr id="8" name="Picture 7">
            <a:extLst>
              <a:ext uri="{FF2B5EF4-FFF2-40B4-BE49-F238E27FC236}">
                <a16:creationId xmlns:a16="http://schemas.microsoft.com/office/drawing/2014/main" id="{5272CA50-B01E-B84A-8327-0472162691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 y="2719322"/>
            <a:ext cx="4073163" cy="2931996"/>
          </a:xfrm>
          <a:prstGeom prst="rect">
            <a:avLst/>
          </a:prstGeom>
        </p:spPr>
      </p:pic>
      <p:pic>
        <p:nvPicPr>
          <p:cNvPr id="10" name="Picture 9">
            <a:extLst>
              <a:ext uri="{FF2B5EF4-FFF2-40B4-BE49-F238E27FC236}">
                <a16:creationId xmlns:a16="http://schemas.microsoft.com/office/drawing/2014/main" id="{F10D2D93-1ADA-8844-A388-B711F4AE99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6491" y="2590800"/>
            <a:ext cx="4317456" cy="3040789"/>
          </a:xfrm>
          <a:prstGeom prst="rect">
            <a:avLst/>
          </a:prstGeom>
        </p:spPr>
      </p:pic>
      <p:pic>
        <p:nvPicPr>
          <p:cNvPr id="12" name="Graphic 11" descr="Line arrow: Straight">
            <a:extLst>
              <a:ext uri="{FF2B5EF4-FFF2-40B4-BE49-F238E27FC236}">
                <a16:creationId xmlns:a16="http://schemas.microsoft.com/office/drawing/2014/main" id="{D438998C-1DA8-ED48-A608-18920FA1673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0800000">
            <a:off x="3110338" y="3234825"/>
            <a:ext cx="1614062" cy="914400"/>
          </a:xfrm>
          <a:prstGeom prst="rect">
            <a:avLst/>
          </a:prstGeom>
        </p:spPr>
      </p:pic>
      <p:sp>
        <p:nvSpPr>
          <p:cNvPr id="13" name="TextBox 12">
            <a:extLst>
              <a:ext uri="{FF2B5EF4-FFF2-40B4-BE49-F238E27FC236}">
                <a16:creationId xmlns:a16="http://schemas.microsoft.com/office/drawing/2014/main" id="{090EFD8F-40C3-F048-AC67-725E16505AC1}"/>
              </a:ext>
            </a:extLst>
          </p:cNvPr>
          <p:cNvSpPr txBox="1"/>
          <p:nvPr/>
        </p:nvSpPr>
        <p:spPr>
          <a:xfrm>
            <a:off x="3522482" y="3244334"/>
            <a:ext cx="708972" cy="369332"/>
          </a:xfrm>
          <a:prstGeom prst="rect">
            <a:avLst/>
          </a:prstGeom>
          <a:noFill/>
        </p:spPr>
        <p:txBody>
          <a:bodyPr wrap="square" rtlCol="0">
            <a:spAutoFit/>
          </a:bodyPr>
          <a:lstStyle/>
          <a:p>
            <a:r>
              <a:rPr lang="en-US" dirty="0"/>
              <a:t>C</a:t>
            </a:r>
            <a:r>
              <a:rPr lang="en-US" dirty="0">
                <a:solidFill>
                  <a:srgbClr val="FF0000"/>
                </a:solidFill>
              </a:rPr>
              <a:t>G</a:t>
            </a:r>
            <a:r>
              <a:rPr lang="en-US" dirty="0"/>
              <a:t>T</a:t>
            </a:r>
          </a:p>
        </p:txBody>
      </p:sp>
      <p:sp>
        <p:nvSpPr>
          <p:cNvPr id="14" name="Rounded Rectangle 13">
            <a:extLst>
              <a:ext uri="{FF2B5EF4-FFF2-40B4-BE49-F238E27FC236}">
                <a16:creationId xmlns:a16="http://schemas.microsoft.com/office/drawing/2014/main" id="{71C8612D-E9E0-8C48-9314-C6A3F1049F86}"/>
              </a:ext>
            </a:extLst>
          </p:cNvPr>
          <p:cNvSpPr/>
          <p:nvPr/>
        </p:nvSpPr>
        <p:spPr>
          <a:xfrm>
            <a:off x="4876800" y="3891880"/>
            <a:ext cx="457200" cy="146720"/>
          </a:xfrm>
          <a:prstGeom prst="roundRect">
            <a:avLst/>
          </a:prstGeom>
          <a:solidFill>
            <a:srgbClr val="FFC000">
              <a:alpha val="40000"/>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53EDDED0-E0CA-D848-8886-59BF753003C4}"/>
              </a:ext>
            </a:extLst>
          </p:cNvPr>
          <p:cNvSpPr/>
          <p:nvPr/>
        </p:nvSpPr>
        <p:spPr>
          <a:xfrm>
            <a:off x="5334000" y="5451589"/>
            <a:ext cx="457200" cy="180000"/>
          </a:xfrm>
          <a:prstGeom prst="roundRect">
            <a:avLst/>
          </a:prstGeom>
          <a:solidFill>
            <a:srgbClr val="FFC000">
              <a:alpha val="40000"/>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900BEF90-0D43-BF4D-852A-DE0064B61F33}"/>
              </a:ext>
            </a:extLst>
          </p:cNvPr>
          <p:cNvSpPr/>
          <p:nvPr/>
        </p:nvSpPr>
        <p:spPr>
          <a:xfrm>
            <a:off x="8305800" y="5181600"/>
            <a:ext cx="457200" cy="152400"/>
          </a:xfrm>
          <a:prstGeom prst="roundRect">
            <a:avLst/>
          </a:prstGeom>
          <a:solidFill>
            <a:srgbClr val="FFC000">
              <a:alpha val="40000"/>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8077576D-B8E6-3149-B4E9-0E8E41089FA7}"/>
              </a:ext>
            </a:extLst>
          </p:cNvPr>
          <p:cNvSpPr/>
          <p:nvPr/>
        </p:nvSpPr>
        <p:spPr>
          <a:xfrm>
            <a:off x="576000" y="5361589"/>
            <a:ext cx="457200" cy="180000"/>
          </a:xfrm>
          <a:prstGeom prst="roundRect">
            <a:avLst/>
          </a:prstGeom>
          <a:solidFill>
            <a:srgbClr val="FFC000">
              <a:alpha val="40000"/>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1C734A68-81CD-BE48-920B-A76EE60EFBFD}"/>
              </a:ext>
            </a:extLst>
          </p:cNvPr>
          <p:cNvSpPr/>
          <p:nvPr/>
        </p:nvSpPr>
        <p:spPr>
          <a:xfrm>
            <a:off x="3405351" y="5091600"/>
            <a:ext cx="457200" cy="180000"/>
          </a:xfrm>
          <a:prstGeom prst="roundRect">
            <a:avLst/>
          </a:prstGeom>
          <a:solidFill>
            <a:srgbClr val="FFC000">
              <a:alpha val="40000"/>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2BBE9986-88D1-264C-A540-5D4D175C2E31}"/>
              </a:ext>
            </a:extLst>
          </p:cNvPr>
          <p:cNvSpPr/>
          <p:nvPr/>
        </p:nvSpPr>
        <p:spPr>
          <a:xfrm>
            <a:off x="1981200" y="4800600"/>
            <a:ext cx="457200" cy="180000"/>
          </a:xfrm>
          <a:prstGeom prst="roundRect">
            <a:avLst/>
          </a:prstGeom>
          <a:solidFill>
            <a:srgbClr val="FFC000">
              <a:alpha val="40000"/>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4FA5E4C5-2406-AD46-B093-E920DC1BC76C}"/>
              </a:ext>
            </a:extLst>
          </p:cNvPr>
          <p:cNvSpPr/>
          <p:nvPr/>
        </p:nvSpPr>
        <p:spPr>
          <a:xfrm rot="5400000">
            <a:off x="5450188" y="4249794"/>
            <a:ext cx="457200" cy="180000"/>
          </a:xfrm>
          <a:prstGeom prst="roundRect">
            <a:avLst/>
          </a:prstGeom>
          <a:solidFill>
            <a:srgbClr val="FFC000">
              <a:alpha val="40000"/>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658E330C-12F2-BF42-AFF2-89AE4C80F315}"/>
              </a:ext>
            </a:extLst>
          </p:cNvPr>
          <p:cNvSpPr/>
          <p:nvPr/>
        </p:nvSpPr>
        <p:spPr>
          <a:xfrm rot="1251042">
            <a:off x="6875063" y="4186666"/>
            <a:ext cx="457200" cy="180000"/>
          </a:xfrm>
          <a:prstGeom prst="roundRect">
            <a:avLst/>
          </a:prstGeom>
          <a:solidFill>
            <a:srgbClr val="FFC000">
              <a:alpha val="40000"/>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6146170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animBg="1"/>
      <p:bldP spid="15" grpId="0" animBg="1"/>
      <p:bldP spid="16" grpId="0" animBg="1"/>
      <p:bldP spid="20" grpId="0" animBg="1"/>
      <p:bldP spid="2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p:txBody>
          <a:bodyPr/>
          <a:lstStyle/>
          <a:p>
            <a:r>
              <a:rPr lang="en-US" dirty="0"/>
              <a:t>The Forward-Backward algorithm</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a:xfrm>
            <a:off x="228600" y="908720"/>
            <a:ext cx="8610600" cy="843880"/>
          </a:xfrm>
        </p:spPr>
        <p:txBody>
          <a:bodyPr>
            <a:normAutofit/>
          </a:bodyPr>
          <a:lstStyle/>
          <a:p>
            <a:r>
              <a:rPr lang="en-US" dirty="0"/>
              <a:t>Calculating the likelihood of visiting a state to emit a certain character of a given sequence (i.e., aligned read)</a:t>
            </a:r>
          </a:p>
          <a:p>
            <a:endParaRPr lang="en-US" dirty="0"/>
          </a:p>
        </p:txBody>
      </p:sp>
      <p:sp>
        <p:nvSpPr>
          <p:cNvPr id="4" name="Slide Number Placeholder 3">
            <a:extLst>
              <a:ext uri="{FF2B5EF4-FFF2-40B4-BE49-F238E27FC236}">
                <a16:creationId xmlns:a16="http://schemas.microsoft.com/office/drawing/2014/main" id="{847C6B72-E8C5-F146-995B-5525B2BD90AD}"/>
              </a:ext>
            </a:extLst>
          </p:cNvPr>
          <p:cNvSpPr>
            <a:spLocks noGrp="1"/>
          </p:cNvSpPr>
          <p:nvPr>
            <p:ph type="sldNum" sz="quarter" idx="11"/>
          </p:nvPr>
        </p:nvSpPr>
        <p:spPr/>
        <p:txBody>
          <a:bodyPr/>
          <a:lstStyle/>
          <a:p>
            <a:fld id="{323594FA-E141-4234-AE05-360401972BE7}" type="slidenum">
              <a:rPr lang="en-US" altLang="en-US" sz="1200" smtClean="0"/>
              <a:pPr/>
              <a:t>12</a:t>
            </a:fld>
            <a:endParaRPr lang="en-US" altLang="en-US" sz="1200" dirty="0"/>
          </a:p>
        </p:txBody>
      </p:sp>
      <p:pic>
        <p:nvPicPr>
          <p:cNvPr id="7" name="Picture 6">
            <a:extLst>
              <a:ext uri="{FF2B5EF4-FFF2-40B4-BE49-F238E27FC236}">
                <a16:creationId xmlns:a16="http://schemas.microsoft.com/office/drawing/2014/main" id="{671BDBC6-A599-E14A-9C44-1AE1AC4E23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0" y="2009950"/>
            <a:ext cx="6756400" cy="1765300"/>
          </a:xfrm>
          <a:prstGeom prst="rect">
            <a:avLst/>
          </a:prstGeom>
        </p:spPr>
      </p:pic>
      <p:pic>
        <p:nvPicPr>
          <p:cNvPr id="9" name="Picture 8">
            <a:extLst>
              <a:ext uri="{FF2B5EF4-FFF2-40B4-BE49-F238E27FC236}">
                <a16:creationId xmlns:a16="http://schemas.microsoft.com/office/drawing/2014/main" id="{B6F0872A-95A9-AF46-ADF5-03005E0169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4114800"/>
            <a:ext cx="7175500" cy="1562100"/>
          </a:xfrm>
          <a:prstGeom prst="rect">
            <a:avLst/>
          </a:prstGeom>
        </p:spPr>
      </p:pic>
      <p:sp>
        <p:nvSpPr>
          <p:cNvPr id="10" name="Content Placeholder 2">
            <a:extLst>
              <a:ext uri="{FF2B5EF4-FFF2-40B4-BE49-F238E27FC236}">
                <a16:creationId xmlns:a16="http://schemas.microsoft.com/office/drawing/2014/main" id="{FF7ABF3F-AD53-3E4E-8C95-E3AAA6CA8589}"/>
              </a:ext>
            </a:extLst>
          </p:cNvPr>
          <p:cNvSpPr txBox="1">
            <a:spLocks/>
          </p:cNvSpPr>
          <p:nvPr/>
        </p:nvSpPr>
        <p:spPr bwMode="auto">
          <a:xfrm>
            <a:off x="1128686" y="1715763"/>
            <a:ext cx="3657600" cy="58837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a:lstStyle>
          <a:p>
            <a:r>
              <a:rPr lang="en-US" kern="0" dirty="0"/>
              <a:t>Forward calculation (F)</a:t>
            </a:r>
          </a:p>
        </p:txBody>
      </p:sp>
      <p:sp>
        <p:nvSpPr>
          <p:cNvPr id="11" name="Content Placeholder 2">
            <a:extLst>
              <a:ext uri="{FF2B5EF4-FFF2-40B4-BE49-F238E27FC236}">
                <a16:creationId xmlns:a16="http://schemas.microsoft.com/office/drawing/2014/main" id="{EA263662-9540-D34C-84CF-DC605AD90641}"/>
              </a:ext>
            </a:extLst>
          </p:cNvPr>
          <p:cNvSpPr txBox="1">
            <a:spLocks/>
          </p:cNvSpPr>
          <p:nvPr/>
        </p:nvSpPr>
        <p:spPr bwMode="auto">
          <a:xfrm>
            <a:off x="1128686" y="3820613"/>
            <a:ext cx="3657600" cy="58837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a:lstStyle>
          <a:p>
            <a:r>
              <a:rPr lang="en-US" kern="0" dirty="0"/>
              <a:t>Backward calculation (B)</a:t>
            </a:r>
          </a:p>
        </p:txBody>
      </p:sp>
      <p:sp>
        <p:nvSpPr>
          <p:cNvPr id="12" name="Content Placeholder 2">
            <a:extLst>
              <a:ext uri="{FF2B5EF4-FFF2-40B4-BE49-F238E27FC236}">
                <a16:creationId xmlns:a16="http://schemas.microsoft.com/office/drawing/2014/main" id="{F40EFECC-1781-9D49-94BE-11B89B1692D8}"/>
              </a:ext>
            </a:extLst>
          </p:cNvPr>
          <p:cNvSpPr txBox="1">
            <a:spLocks/>
          </p:cNvSpPr>
          <p:nvPr/>
        </p:nvSpPr>
        <p:spPr bwMode="auto">
          <a:xfrm>
            <a:off x="228600" y="5631276"/>
            <a:ext cx="6934200" cy="58837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a:lstStyle>
          <a:p>
            <a:r>
              <a:rPr lang="en-US" kern="0" dirty="0"/>
              <a:t>Backward calculation needs a starting point</a:t>
            </a:r>
          </a:p>
        </p:txBody>
      </p:sp>
    </p:spTree>
    <p:extLst>
      <p:ext uri="{BB962C8B-B14F-4D97-AF65-F5344CB8AC3E}">
        <p14:creationId xmlns:p14="http://schemas.microsoft.com/office/powerpoint/2010/main" val="2060015320"/>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p:txBody>
          <a:bodyPr/>
          <a:lstStyle/>
          <a:p>
            <a:r>
              <a:rPr lang="en-US" dirty="0"/>
              <a:t>Training: The Baum-Welch algorithm</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a:xfrm>
            <a:off x="228600" y="908720"/>
            <a:ext cx="8610600" cy="843880"/>
          </a:xfrm>
        </p:spPr>
        <p:txBody>
          <a:bodyPr>
            <a:normAutofit/>
          </a:bodyPr>
          <a:lstStyle/>
          <a:p>
            <a:r>
              <a:rPr lang="en-US" dirty="0"/>
              <a:t>Expectation maximization step using the Baum-Welch algorithm</a:t>
            </a:r>
          </a:p>
          <a:p>
            <a:endParaRPr lang="en-US" dirty="0"/>
          </a:p>
        </p:txBody>
      </p:sp>
      <p:sp>
        <p:nvSpPr>
          <p:cNvPr id="4" name="Slide Number Placeholder 3">
            <a:extLst>
              <a:ext uri="{FF2B5EF4-FFF2-40B4-BE49-F238E27FC236}">
                <a16:creationId xmlns:a16="http://schemas.microsoft.com/office/drawing/2014/main" id="{847C6B72-E8C5-F146-995B-5525B2BD90AD}"/>
              </a:ext>
            </a:extLst>
          </p:cNvPr>
          <p:cNvSpPr>
            <a:spLocks noGrp="1"/>
          </p:cNvSpPr>
          <p:nvPr>
            <p:ph type="sldNum" sz="quarter" idx="11"/>
          </p:nvPr>
        </p:nvSpPr>
        <p:spPr/>
        <p:txBody>
          <a:bodyPr/>
          <a:lstStyle/>
          <a:p>
            <a:fld id="{323594FA-E141-4234-AE05-360401972BE7}" type="slidenum">
              <a:rPr lang="en-US" altLang="en-US" sz="1200" smtClean="0"/>
              <a:pPr/>
              <a:t>13</a:t>
            </a:fld>
            <a:endParaRPr lang="en-US" altLang="en-US" sz="1200" dirty="0"/>
          </a:p>
        </p:txBody>
      </p:sp>
      <p:pic>
        <p:nvPicPr>
          <p:cNvPr id="6" name="Picture 5">
            <a:extLst>
              <a:ext uri="{FF2B5EF4-FFF2-40B4-BE49-F238E27FC236}">
                <a16:creationId xmlns:a16="http://schemas.microsoft.com/office/drawing/2014/main" id="{C461D3C7-CCAC-5C43-BAF2-82AB0B6511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760349"/>
            <a:ext cx="7048500" cy="3505200"/>
          </a:xfrm>
          <a:prstGeom prst="rect">
            <a:avLst/>
          </a:prstGeom>
        </p:spPr>
      </p:pic>
      <p:sp>
        <p:nvSpPr>
          <p:cNvPr id="13" name="Content Placeholder 2">
            <a:extLst>
              <a:ext uri="{FF2B5EF4-FFF2-40B4-BE49-F238E27FC236}">
                <a16:creationId xmlns:a16="http://schemas.microsoft.com/office/drawing/2014/main" id="{44404A8F-5A50-D849-9B66-7EEAA75F88BD}"/>
              </a:ext>
            </a:extLst>
          </p:cNvPr>
          <p:cNvSpPr txBox="1">
            <a:spLocks/>
          </p:cNvSpPr>
          <p:nvPr/>
        </p:nvSpPr>
        <p:spPr bwMode="auto">
          <a:xfrm>
            <a:off x="266700" y="5238317"/>
            <a:ext cx="8610600" cy="8438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77500" lnSpcReduction="20000"/>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a:lstStyle>
          <a:p>
            <a:r>
              <a:rPr lang="en-US" kern="0" dirty="0"/>
              <a:t>If there are multiple reads aligning to same region, we have multiple F(</a:t>
            </a:r>
            <a:r>
              <a:rPr lang="en-US" kern="0" dirty="0" err="1"/>
              <a:t>i</a:t>
            </a:r>
            <a:r>
              <a:rPr lang="en-US" kern="0" dirty="0"/>
              <a:t>) for a position t</a:t>
            </a:r>
          </a:p>
          <a:p>
            <a:pPr lvl="1"/>
            <a:r>
              <a:rPr lang="en-US" kern="0" dirty="0"/>
              <a:t>Take the average and use it as F(</a:t>
            </a:r>
            <a:r>
              <a:rPr lang="en-US" kern="0" dirty="0" err="1"/>
              <a:t>i</a:t>
            </a:r>
            <a:r>
              <a:rPr lang="en-US" kern="0" dirty="0"/>
              <a:t>) for position t</a:t>
            </a:r>
          </a:p>
          <a:p>
            <a:endParaRPr lang="en-US" kern="0" dirty="0"/>
          </a:p>
        </p:txBody>
      </p:sp>
    </p:spTree>
    <p:extLst>
      <p:ext uri="{BB962C8B-B14F-4D97-AF65-F5344CB8AC3E}">
        <p14:creationId xmlns:p14="http://schemas.microsoft.com/office/powerpoint/2010/main" val="1687870675"/>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p:txBody>
          <a:bodyPr/>
          <a:lstStyle/>
          <a:p>
            <a:r>
              <a:rPr lang="en-US" dirty="0"/>
              <a:t>Inference: The Viterbi algorithm</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a:xfrm>
            <a:off x="228600" y="908720"/>
            <a:ext cx="8610600" cy="843880"/>
          </a:xfrm>
        </p:spPr>
        <p:txBody>
          <a:bodyPr>
            <a:normAutofit fontScale="70000" lnSpcReduction="20000"/>
          </a:bodyPr>
          <a:lstStyle/>
          <a:p>
            <a:r>
              <a:rPr lang="en-US" dirty="0"/>
              <a:t>Our original contig before polishing was: “AGCACC…GCCT”</a:t>
            </a:r>
          </a:p>
          <a:p>
            <a:r>
              <a:rPr lang="en-US" dirty="0"/>
              <a:t>After updating the probabilities, the most likely path from start to end reveals the corrected contig: “AGATCC…GTAC”</a:t>
            </a:r>
          </a:p>
        </p:txBody>
      </p:sp>
      <p:sp>
        <p:nvSpPr>
          <p:cNvPr id="4" name="Slide Number Placeholder 3">
            <a:extLst>
              <a:ext uri="{FF2B5EF4-FFF2-40B4-BE49-F238E27FC236}">
                <a16:creationId xmlns:a16="http://schemas.microsoft.com/office/drawing/2014/main" id="{847C6B72-E8C5-F146-995B-5525B2BD90AD}"/>
              </a:ext>
            </a:extLst>
          </p:cNvPr>
          <p:cNvSpPr>
            <a:spLocks noGrp="1"/>
          </p:cNvSpPr>
          <p:nvPr>
            <p:ph type="sldNum" sz="quarter" idx="11"/>
          </p:nvPr>
        </p:nvSpPr>
        <p:spPr/>
        <p:txBody>
          <a:bodyPr/>
          <a:lstStyle/>
          <a:p>
            <a:fld id="{323594FA-E141-4234-AE05-360401972BE7}" type="slidenum">
              <a:rPr lang="en-US" altLang="en-US" sz="1200" smtClean="0"/>
              <a:pPr/>
              <a:t>14</a:t>
            </a:fld>
            <a:endParaRPr lang="en-US" altLang="en-US" sz="1200" dirty="0"/>
          </a:p>
        </p:txBody>
      </p:sp>
      <p:sp>
        <p:nvSpPr>
          <p:cNvPr id="13" name="Content Placeholder 2">
            <a:extLst>
              <a:ext uri="{FF2B5EF4-FFF2-40B4-BE49-F238E27FC236}">
                <a16:creationId xmlns:a16="http://schemas.microsoft.com/office/drawing/2014/main" id="{44404A8F-5A50-D849-9B66-7EEAA75F88BD}"/>
              </a:ext>
            </a:extLst>
          </p:cNvPr>
          <p:cNvSpPr txBox="1">
            <a:spLocks/>
          </p:cNvSpPr>
          <p:nvPr/>
        </p:nvSpPr>
        <p:spPr bwMode="auto">
          <a:xfrm>
            <a:off x="266700" y="5238317"/>
            <a:ext cx="8610600" cy="8438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a:lstStyle>
          <a:p>
            <a:pPr marL="0" indent="0">
              <a:buNone/>
            </a:pPr>
            <a:endParaRPr lang="en-US" kern="0" dirty="0"/>
          </a:p>
        </p:txBody>
      </p:sp>
      <p:pic>
        <p:nvPicPr>
          <p:cNvPr id="9" name="Picture 8">
            <a:extLst>
              <a:ext uri="{FF2B5EF4-FFF2-40B4-BE49-F238E27FC236}">
                <a16:creationId xmlns:a16="http://schemas.microsoft.com/office/drawing/2014/main" id="{B8627ADA-DFAC-2E4F-8B88-0C7E470EC7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6109" y="1665040"/>
            <a:ext cx="6211781" cy="1953814"/>
          </a:xfrm>
          <a:prstGeom prst="rect">
            <a:avLst/>
          </a:prstGeom>
        </p:spPr>
      </p:pic>
      <p:pic>
        <p:nvPicPr>
          <p:cNvPr id="12" name="Picture 11">
            <a:extLst>
              <a:ext uri="{FF2B5EF4-FFF2-40B4-BE49-F238E27FC236}">
                <a16:creationId xmlns:a16="http://schemas.microsoft.com/office/drawing/2014/main" id="{92ACE09A-4A1B-414C-9DF4-EB816233D1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2652" y="3780295"/>
            <a:ext cx="6005238" cy="1880018"/>
          </a:xfrm>
          <a:prstGeom prst="rect">
            <a:avLst/>
          </a:prstGeom>
        </p:spPr>
      </p:pic>
    </p:spTree>
    <p:extLst>
      <p:ext uri="{BB962C8B-B14F-4D97-AF65-F5344CB8AC3E}">
        <p14:creationId xmlns:p14="http://schemas.microsoft.com/office/powerpoint/2010/main" val="2684371700"/>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p:txBody>
          <a:bodyPr/>
          <a:lstStyle/>
          <a:p>
            <a:r>
              <a:rPr lang="en-US" dirty="0"/>
              <a:t>Data Sets</a:t>
            </a:r>
          </a:p>
        </p:txBody>
      </p:sp>
      <p:pic>
        <p:nvPicPr>
          <p:cNvPr id="6" name="Content Placeholder 5">
            <a:extLst>
              <a:ext uri="{FF2B5EF4-FFF2-40B4-BE49-F238E27FC236}">
                <a16:creationId xmlns:a16="http://schemas.microsoft.com/office/drawing/2014/main" id="{FB5646A9-10C0-E448-B086-1E18C61E1E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600" y="1720008"/>
            <a:ext cx="8610600" cy="3711672"/>
          </a:xfrm>
        </p:spPr>
      </p:pic>
      <p:sp>
        <p:nvSpPr>
          <p:cNvPr id="4" name="Slide Number Placeholder 3">
            <a:extLst>
              <a:ext uri="{FF2B5EF4-FFF2-40B4-BE49-F238E27FC236}">
                <a16:creationId xmlns:a16="http://schemas.microsoft.com/office/drawing/2014/main" id="{847C6B72-E8C5-F146-995B-5525B2BD90AD}"/>
              </a:ext>
            </a:extLst>
          </p:cNvPr>
          <p:cNvSpPr>
            <a:spLocks noGrp="1"/>
          </p:cNvSpPr>
          <p:nvPr>
            <p:ph type="sldNum" sz="quarter" idx="11"/>
          </p:nvPr>
        </p:nvSpPr>
        <p:spPr/>
        <p:txBody>
          <a:bodyPr/>
          <a:lstStyle/>
          <a:p>
            <a:fld id="{323594FA-E141-4234-AE05-360401972BE7}" type="slidenum">
              <a:rPr lang="en-US" altLang="en-US" sz="1200" smtClean="0"/>
              <a:pPr/>
              <a:t>15</a:t>
            </a:fld>
            <a:endParaRPr lang="en-US" altLang="en-US" sz="1200" dirty="0"/>
          </a:p>
        </p:txBody>
      </p:sp>
      <p:sp>
        <p:nvSpPr>
          <p:cNvPr id="13" name="Content Placeholder 2">
            <a:extLst>
              <a:ext uri="{FF2B5EF4-FFF2-40B4-BE49-F238E27FC236}">
                <a16:creationId xmlns:a16="http://schemas.microsoft.com/office/drawing/2014/main" id="{44404A8F-5A50-D849-9B66-7EEAA75F88BD}"/>
              </a:ext>
            </a:extLst>
          </p:cNvPr>
          <p:cNvSpPr txBox="1">
            <a:spLocks/>
          </p:cNvSpPr>
          <p:nvPr/>
        </p:nvSpPr>
        <p:spPr bwMode="auto">
          <a:xfrm>
            <a:off x="266700" y="5238317"/>
            <a:ext cx="8610600" cy="8438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a:lstStyle>
          <a:p>
            <a:pPr marL="0" indent="0">
              <a:buNone/>
            </a:pPr>
            <a:endParaRPr lang="en-US" kern="0" dirty="0"/>
          </a:p>
        </p:txBody>
      </p:sp>
    </p:spTree>
    <p:extLst>
      <p:ext uri="{BB962C8B-B14F-4D97-AF65-F5344CB8AC3E}">
        <p14:creationId xmlns:p14="http://schemas.microsoft.com/office/powerpoint/2010/main" val="741597220"/>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p:txBody>
          <a:bodyPr/>
          <a:lstStyle/>
          <a:p>
            <a:r>
              <a:rPr lang="en-US" dirty="0"/>
              <a:t>Experimental Setup</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a:xfrm>
            <a:off x="228600" y="908720"/>
            <a:ext cx="8610600" cy="5334918"/>
          </a:xfrm>
        </p:spPr>
        <p:txBody>
          <a:bodyPr>
            <a:normAutofit/>
          </a:bodyPr>
          <a:lstStyle/>
          <a:p>
            <a:r>
              <a:rPr lang="en-US" dirty="0"/>
              <a:t>CPU: </a:t>
            </a:r>
            <a:r>
              <a:rPr lang="en-US" dirty="0" err="1"/>
              <a:t>Intel®Xeon®Gold</a:t>
            </a:r>
            <a:r>
              <a:rPr lang="en-US" dirty="0"/>
              <a:t> 5118 CPU @ 2.30GHz </a:t>
            </a:r>
          </a:p>
          <a:p>
            <a:pPr lvl="1"/>
            <a:r>
              <a:rPr lang="en-US" dirty="0"/>
              <a:t>24 cores (2 threads per core)</a:t>
            </a:r>
          </a:p>
          <a:p>
            <a:r>
              <a:rPr lang="en-US" dirty="0"/>
              <a:t>Max memory: 192GB</a:t>
            </a:r>
          </a:p>
          <a:p>
            <a:r>
              <a:rPr lang="en-US" dirty="0"/>
              <a:t>Assigned 45 threads to all tools</a:t>
            </a:r>
          </a:p>
          <a:p>
            <a:r>
              <a:rPr lang="en-US" dirty="0"/>
              <a:t>Apollo was compared with the state-of-the-art polishing tools</a:t>
            </a:r>
          </a:p>
          <a:p>
            <a:pPr lvl="1"/>
            <a:r>
              <a:rPr lang="en-US" dirty="0"/>
              <a:t>Racon, Pilon, Quiver, </a:t>
            </a:r>
            <a:r>
              <a:rPr lang="en-US" dirty="0" err="1"/>
              <a:t>Nanopolish</a:t>
            </a:r>
            <a:endParaRPr lang="en-US" dirty="0"/>
          </a:p>
        </p:txBody>
      </p:sp>
      <p:sp>
        <p:nvSpPr>
          <p:cNvPr id="4" name="Slide Number Placeholder 3">
            <a:extLst>
              <a:ext uri="{FF2B5EF4-FFF2-40B4-BE49-F238E27FC236}">
                <a16:creationId xmlns:a16="http://schemas.microsoft.com/office/drawing/2014/main" id="{847C6B72-E8C5-F146-995B-5525B2BD90AD}"/>
              </a:ext>
            </a:extLst>
          </p:cNvPr>
          <p:cNvSpPr>
            <a:spLocks noGrp="1"/>
          </p:cNvSpPr>
          <p:nvPr>
            <p:ph type="sldNum" sz="quarter" idx="11"/>
          </p:nvPr>
        </p:nvSpPr>
        <p:spPr/>
        <p:txBody>
          <a:bodyPr/>
          <a:lstStyle/>
          <a:p>
            <a:fld id="{323594FA-E141-4234-AE05-360401972BE7}" type="slidenum">
              <a:rPr lang="en-US" altLang="en-US" sz="1200" smtClean="0"/>
              <a:pPr/>
              <a:t>16</a:t>
            </a:fld>
            <a:endParaRPr lang="en-US" altLang="en-US" sz="1200" dirty="0"/>
          </a:p>
        </p:txBody>
      </p:sp>
      <p:sp>
        <p:nvSpPr>
          <p:cNvPr id="13" name="Content Placeholder 2">
            <a:extLst>
              <a:ext uri="{FF2B5EF4-FFF2-40B4-BE49-F238E27FC236}">
                <a16:creationId xmlns:a16="http://schemas.microsoft.com/office/drawing/2014/main" id="{44404A8F-5A50-D849-9B66-7EEAA75F88BD}"/>
              </a:ext>
            </a:extLst>
          </p:cNvPr>
          <p:cNvSpPr txBox="1">
            <a:spLocks/>
          </p:cNvSpPr>
          <p:nvPr/>
        </p:nvSpPr>
        <p:spPr bwMode="auto">
          <a:xfrm>
            <a:off x="266700" y="5238317"/>
            <a:ext cx="8610600" cy="8438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a:lstStyle>
          <a:p>
            <a:pPr marL="0" indent="0">
              <a:buNone/>
            </a:pPr>
            <a:endParaRPr lang="en-US" kern="0" dirty="0"/>
          </a:p>
        </p:txBody>
      </p:sp>
    </p:spTree>
    <p:extLst>
      <p:ext uri="{BB962C8B-B14F-4D97-AF65-F5344CB8AC3E}">
        <p14:creationId xmlns:p14="http://schemas.microsoft.com/office/powerpoint/2010/main" val="526932008"/>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a:xfrm>
            <a:off x="228600" y="152400"/>
            <a:ext cx="8610600" cy="762000"/>
          </a:xfrm>
        </p:spPr>
        <p:txBody>
          <a:bodyPr>
            <a:normAutofit/>
          </a:bodyPr>
          <a:lstStyle/>
          <a:p>
            <a:r>
              <a:rPr lang="en-US" dirty="0"/>
              <a:t>Title</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p:txBody>
          <a:bodyPr>
            <a:normAutofit/>
          </a:bodyPr>
          <a:lstStyle/>
          <a:p>
            <a:r>
              <a:rPr lang="en-US" dirty="0"/>
              <a:t>Text </a:t>
            </a:r>
          </a:p>
        </p:txBody>
      </p:sp>
      <p:sp>
        <p:nvSpPr>
          <p:cNvPr id="5" name="Slide Number Placeholder 3">
            <a:extLst>
              <a:ext uri="{FF2B5EF4-FFF2-40B4-BE49-F238E27FC236}">
                <a16:creationId xmlns:a16="http://schemas.microsoft.com/office/drawing/2014/main" id="{C33D96CC-6E56-B641-8438-0A2D10486CCB}"/>
              </a:ext>
            </a:extLst>
          </p:cNvPr>
          <p:cNvSpPr>
            <a:spLocks noGrp="1"/>
          </p:cNvSpPr>
          <p:nvPr>
            <p:ph type="sldNum" sz="quarter" idx="11"/>
          </p:nvPr>
        </p:nvSpPr>
        <p:spPr>
          <a:xfrm>
            <a:off x="8316416" y="6392416"/>
            <a:ext cx="522784" cy="308422"/>
          </a:xfrm>
        </p:spPr>
        <p:txBody>
          <a:bodyPr/>
          <a:lstStyle/>
          <a:p>
            <a:fld id="{323594FA-E141-4234-AE05-360401972BE7}" type="slidenum">
              <a:rPr lang="en-US" altLang="en-US" sz="1200" smtClean="0"/>
              <a:pPr/>
              <a:t>17</a:t>
            </a:fld>
            <a:endParaRPr lang="en-US" altLang="en-US" sz="1200" dirty="0"/>
          </a:p>
        </p:txBody>
      </p:sp>
    </p:spTree>
    <p:extLst>
      <p:ext uri="{BB962C8B-B14F-4D97-AF65-F5344CB8AC3E}">
        <p14:creationId xmlns:p14="http://schemas.microsoft.com/office/powerpoint/2010/main" val="566263193"/>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a:xfrm>
            <a:off x="228600" y="152400"/>
            <a:ext cx="8610600" cy="762000"/>
          </a:xfrm>
        </p:spPr>
        <p:txBody>
          <a:bodyPr>
            <a:normAutofit/>
          </a:bodyPr>
          <a:lstStyle/>
          <a:p>
            <a:r>
              <a:rPr lang="en-US" dirty="0"/>
              <a:t>Executive Summary</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p:txBody>
          <a:bodyPr>
            <a:normAutofit fontScale="85000" lnSpcReduction="20000"/>
          </a:bodyPr>
          <a:lstStyle/>
          <a:p>
            <a:r>
              <a:rPr lang="en-US" b="1" dirty="0">
                <a:solidFill>
                  <a:srgbClr val="FF0000"/>
                </a:solidFill>
              </a:rPr>
              <a:t>Problem:</a:t>
            </a:r>
          </a:p>
          <a:p>
            <a:pPr lvl="1"/>
            <a:r>
              <a:rPr lang="en-US" dirty="0">
                <a:solidFill>
                  <a:srgbClr val="FF0000"/>
                </a:solidFill>
              </a:rPr>
              <a:t>Long read de-novo assembly is inherently </a:t>
            </a:r>
            <a:r>
              <a:rPr lang="en-US" b="1" dirty="0">
                <a:solidFill>
                  <a:srgbClr val="FF0000"/>
                </a:solidFill>
              </a:rPr>
              <a:t>erroneous</a:t>
            </a:r>
          </a:p>
          <a:p>
            <a:pPr lvl="1"/>
            <a:r>
              <a:rPr lang="en-US" dirty="0">
                <a:solidFill>
                  <a:srgbClr val="FF0000"/>
                </a:solidFill>
              </a:rPr>
              <a:t>Existing assembly polishing techniques </a:t>
            </a:r>
            <a:r>
              <a:rPr lang="en-US" b="1" dirty="0">
                <a:solidFill>
                  <a:srgbClr val="FF0000"/>
                </a:solidFill>
              </a:rPr>
              <a:t>cannot</a:t>
            </a:r>
            <a:r>
              <a:rPr lang="en-US" dirty="0">
                <a:solidFill>
                  <a:srgbClr val="FF0000"/>
                </a:solidFill>
              </a:rPr>
              <a:t> </a:t>
            </a:r>
            <a:r>
              <a:rPr lang="en-US" b="1" dirty="0">
                <a:solidFill>
                  <a:srgbClr val="FF0000"/>
                </a:solidFill>
              </a:rPr>
              <a:t>adapt</a:t>
            </a:r>
            <a:r>
              <a:rPr lang="en-US" dirty="0">
                <a:solidFill>
                  <a:srgbClr val="FF0000"/>
                </a:solidFill>
              </a:rPr>
              <a:t> to varying sequencing technologies and </a:t>
            </a:r>
            <a:r>
              <a:rPr lang="en-US" b="1" dirty="0">
                <a:solidFill>
                  <a:srgbClr val="FF0000"/>
                </a:solidFill>
              </a:rPr>
              <a:t>do not scale</a:t>
            </a:r>
            <a:r>
              <a:rPr lang="en-US" dirty="0">
                <a:solidFill>
                  <a:srgbClr val="FF0000"/>
                </a:solidFill>
              </a:rPr>
              <a:t> well for large genomes</a:t>
            </a:r>
          </a:p>
          <a:p>
            <a:r>
              <a:rPr lang="en-US" b="1" dirty="0">
                <a:solidFill>
                  <a:srgbClr val="0070C0"/>
                </a:solidFill>
              </a:rPr>
              <a:t>Goal: </a:t>
            </a:r>
            <a:r>
              <a:rPr lang="en-US" dirty="0">
                <a:solidFill>
                  <a:srgbClr val="0070C0"/>
                </a:solidFill>
              </a:rPr>
              <a:t>Propose a technology-independent and scalable assembly polishing algorithm -- Apollo</a:t>
            </a:r>
            <a:endParaRPr lang="en-US" dirty="0"/>
          </a:p>
          <a:p>
            <a:r>
              <a:rPr lang="en-US" b="1" dirty="0">
                <a:solidFill>
                  <a:srgbClr val="7030A0"/>
                </a:solidFill>
              </a:rPr>
              <a:t>Key Ideas:</a:t>
            </a:r>
          </a:p>
          <a:p>
            <a:pPr lvl="1"/>
            <a:r>
              <a:rPr lang="en-US" dirty="0">
                <a:solidFill>
                  <a:srgbClr val="7030A0"/>
                </a:solidFill>
              </a:rPr>
              <a:t>Align reads to the erroneous contigs from the same sample</a:t>
            </a:r>
          </a:p>
          <a:p>
            <a:pPr lvl="1"/>
            <a:r>
              <a:rPr lang="en-US" dirty="0">
                <a:solidFill>
                  <a:srgbClr val="7030A0"/>
                </a:solidFill>
              </a:rPr>
              <a:t>Construct a profile hidden Markov model (</a:t>
            </a:r>
            <a:r>
              <a:rPr lang="en-US" dirty="0" err="1">
                <a:solidFill>
                  <a:srgbClr val="7030A0"/>
                </a:solidFill>
              </a:rPr>
              <a:t>pHMM</a:t>
            </a:r>
            <a:r>
              <a:rPr lang="en-US" dirty="0">
                <a:solidFill>
                  <a:srgbClr val="7030A0"/>
                </a:solidFill>
              </a:rPr>
              <a:t>) for each contig</a:t>
            </a:r>
          </a:p>
          <a:p>
            <a:pPr lvl="1"/>
            <a:r>
              <a:rPr lang="en-US" dirty="0">
                <a:solidFill>
                  <a:srgbClr val="7030A0"/>
                </a:solidFill>
              </a:rPr>
              <a:t>Use the read-to-contig alignments to update the parameters of </a:t>
            </a:r>
            <a:r>
              <a:rPr lang="en-US" dirty="0" err="1">
                <a:solidFill>
                  <a:srgbClr val="7030A0"/>
                </a:solidFill>
              </a:rPr>
              <a:t>pHMMs</a:t>
            </a:r>
            <a:endParaRPr lang="en-US" dirty="0">
              <a:solidFill>
                <a:srgbClr val="7030A0"/>
              </a:solidFill>
            </a:endParaRPr>
          </a:p>
          <a:p>
            <a:pPr lvl="1"/>
            <a:r>
              <a:rPr lang="en-US" dirty="0">
                <a:solidFill>
                  <a:srgbClr val="7030A0"/>
                </a:solidFill>
              </a:rPr>
              <a:t>Decode the consensus string from the updated </a:t>
            </a:r>
            <a:r>
              <a:rPr lang="en-US" dirty="0" err="1">
                <a:solidFill>
                  <a:srgbClr val="7030A0"/>
                </a:solidFill>
              </a:rPr>
              <a:t>pHMM</a:t>
            </a:r>
            <a:r>
              <a:rPr lang="en-US" dirty="0">
                <a:solidFill>
                  <a:srgbClr val="7030A0"/>
                </a:solidFill>
              </a:rPr>
              <a:t> to generate the corrected contig</a:t>
            </a:r>
          </a:p>
          <a:p>
            <a:r>
              <a:rPr lang="en-US" b="1" dirty="0">
                <a:solidFill>
                  <a:srgbClr val="00B050"/>
                </a:solidFill>
              </a:rPr>
              <a:t>Results/Observations</a:t>
            </a:r>
          </a:p>
          <a:p>
            <a:pPr lvl="1"/>
            <a:r>
              <a:rPr lang="en-US" dirty="0">
                <a:solidFill>
                  <a:srgbClr val="00B050"/>
                </a:solidFill>
              </a:rPr>
              <a:t>Apollo is the </a:t>
            </a:r>
            <a:r>
              <a:rPr lang="en-US" b="1" dirty="0">
                <a:solidFill>
                  <a:srgbClr val="00B050"/>
                </a:solidFill>
              </a:rPr>
              <a:t>only</a:t>
            </a:r>
            <a:r>
              <a:rPr lang="en-US" dirty="0">
                <a:solidFill>
                  <a:srgbClr val="00B050"/>
                </a:solidFill>
              </a:rPr>
              <a:t> assembly polishing that is scalable to polish large genomes given the limited memory constraints (e.g., 192GB)</a:t>
            </a:r>
          </a:p>
          <a:p>
            <a:pPr lvl="1"/>
            <a:r>
              <a:rPr lang="en-US" dirty="0">
                <a:solidFill>
                  <a:srgbClr val="00B050"/>
                </a:solidFill>
              </a:rPr>
              <a:t>Apollo constructs the </a:t>
            </a:r>
            <a:r>
              <a:rPr lang="en-US" b="1" dirty="0">
                <a:solidFill>
                  <a:srgbClr val="00B050"/>
                </a:solidFill>
              </a:rPr>
              <a:t>most reliable assemblies</a:t>
            </a:r>
            <a:r>
              <a:rPr lang="en-US" dirty="0">
                <a:solidFill>
                  <a:srgbClr val="00B050"/>
                </a:solidFill>
              </a:rPr>
              <a:t> when hybrid set of reads (e.g., Illumina and PacBio) are used in a single run compared to other polishing tools</a:t>
            </a:r>
          </a:p>
          <a:p>
            <a:pPr lvl="1"/>
            <a:r>
              <a:rPr lang="en-US" dirty="0">
                <a:solidFill>
                  <a:srgbClr val="FF0000"/>
                </a:solidFill>
              </a:rPr>
              <a:t>Apollo is ~25x slower on average (up to ~600x) than other polishers</a:t>
            </a:r>
          </a:p>
        </p:txBody>
      </p:sp>
      <p:sp>
        <p:nvSpPr>
          <p:cNvPr id="5" name="Slide Number Placeholder 3">
            <a:extLst>
              <a:ext uri="{FF2B5EF4-FFF2-40B4-BE49-F238E27FC236}">
                <a16:creationId xmlns:a16="http://schemas.microsoft.com/office/drawing/2014/main" id="{C33D96CC-6E56-B641-8438-0A2D10486CCB}"/>
              </a:ext>
            </a:extLst>
          </p:cNvPr>
          <p:cNvSpPr>
            <a:spLocks noGrp="1"/>
          </p:cNvSpPr>
          <p:nvPr>
            <p:ph type="sldNum" sz="quarter" idx="11"/>
          </p:nvPr>
        </p:nvSpPr>
        <p:spPr>
          <a:xfrm>
            <a:off x="8316416" y="6392416"/>
            <a:ext cx="522784" cy="308422"/>
          </a:xfrm>
        </p:spPr>
        <p:txBody>
          <a:bodyPr/>
          <a:lstStyle/>
          <a:p>
            <a:fld id="{323594FA-E141-4234-AE05-360401972BE7}" type="slidenum">
              <a:rPr lang="en-US" altLang="en-US" sz="1200" smtClean="0"/>
              <a:pPr/>
              <a:t>2</a:t>
            </a:fld>
            <a:endParaRPr lang="en-US" altLang="en-US" sz="1200" dirty="0"/>
          </a:p>
        </p:txBody>
      </p:sp>
    </p:spTree>
    <p:custDataLst>
      <p:tags r:id="rId1"/>
    </p:custDataLst>
    <p:extLst>
      <p:ext uri="{BB962C8B-B14F-4D97-AF65-F5344CB8AC3E}">
        <p14:creationId xmlns:p14="http://schemas.microsoft.com/office/powerpoint/2010/main" val="39409271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a:xfrm>
            <a:off x="228600" y="152400"/>
            <a:ext cx="8610600" cy="762000"/>
          </a:xfrm>
        </p:spPr>
        <p:txBody>
          <a:bodyPr>
            <a:normAutofit/>
          </a:bodyPr>
          <a:lstStyle/>
          <a:p>
            <a:r>
              <a:rPr lang="en-US" dirty="0"/>
              <a:t>Profile Hidden Markov Models (</a:t>
            </a:r>
            <a:r>
              <a:rPr lang="en-US" dirty="0" err="1"/>
              <a:t>pHMMs</a:t>
            </a:r>
            <a:r>
              <a:rPr lang="en-US" dirty="0"/>
              <a:t>)</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a:xfrm>
            <a:off x="228600" y="908720"/>
            <a:ext cx="8411344" cy="5339680"/>
          </a:xfrm>
        </p:spPr>
        <p:txBody>
          <a:bodyPr>
            <a:normAutofit/>
          </a:bodyPr>
          <a:lstStyle/>
          <a:p>
            <a:r>
              <a:rPr lang="en-US" dirty="0"/>
              <a:t>Three components:</a:t>
            </a:r>
          </a:p>
          <a:p>
            <a:pPr lvl="1"/>
            <a:r>
              <a:rPr lang="en-US" dirty="0"/>
              <a:t>States</a:t>
            </a:r>
          </a:p>
          <a:p>
            <a:pPr lvl="1"/>
            <a:r>
              <a:rPr lang="en-US" dirty="0"/>
              <a:t>Transitions (directed edges)</a:t>
            </a:r>
          </a:p>
          <a:p>
            <a:pPr lvl="1"/>
            <a:r>
              <a:rPr lang="en-US" dirty="0"/>
              <a:t>Emissions</a:t>
            </a:r>
          </a:p>
          <a:p>
            <a:r>
              <a:rPr lang="en-US" dirty="0"/>
              <a:t>Modification roles and probabilities are assigned to states</a:t>
            </a:r>
          </a:p>
          <a:p>
            <a:pPr lvl="1"/>
            <a:r>
              <a:rPr lang="en-US" dirty="0"/>
              <a:t>Substitution, insertion, deletion, or match (no modification)</a:t>
            </a:r>
          </a:p>
          <a:p>
            <a:r>
              <a:rPr lang="en-US" i="1" dirty="0"/>
              <a:t>A group of states</a:t>
            </a:r>
            <a:r>
              <a:rPr lang="en-US" dirty="0"/>
              <a:t> to perform all modifications </a:t>
            </a:r>
            <a:r>
              <a:rPr lang="en-US" b="1" dirty="0"/>
              <a:t>probabilistically</a:t>
            </a:r>
            <a:r>
              <a:rPr lang="en-US" dirty="0"/>
              <a:t> on/after </a:t>
            </a:r>
            <a:r>
              <a:rPr lang="en-US" b="1" dirty="0"/>
              <a:t>each character </a:t>
            </a:r>
            <a:r>
              <a:rPr lang="en-US" dirty="0"/>
              <a:t>of a contig</a:t>
            </a:r>
          </a:p>
        </p:txBody>
      </p:sp>
      <p:sp>
        <p:nvSpPr>
          <p:cNvPr id="5" name="Slide Number Placeholder 3">
            <a:extLst>
              <a:ext uri="{FF2B5EF4-FFF2-40B4-BE49-F238E27FC236}">
                <a16:creationId xmlns:a16="http://schemas.microsoft.com/office/drawing/2014/main" id="{C33D96CC-6E56-B641-8438-0A2D10486CCB}"/>
              </a:ext>
            </a:extLst>
          </p:cNvPr>
          <p:cNvSpPr>
            <a:spLocks noGrp="1"/>
          </p:cNvSpPr>
          <p:nvPr>
            <p:ph type="sldNum" sz="quarter" idx="11"/>
          </p:nvPr>
        </p:nvSpPr>
        <p:spPr>
          <a:xfrm>
            <a:off x="8316416" y="6392416"/>
            <a:ext cx="522784" cy="308422"/>
          </a:xfrm>
        </p:spPr>
        <p:txBody>
          <a:bodyPr/>
          <a:lstStyle/>
          <a:p>
            <a:fld id="{323594FA-E141-4234-AE05-360401972BE7}" type="slidenum">
              <a:rPr lang="en-US" altLang="en-US" sz="1200" smtClean="0"/>
              <a:pPr/>
              <a:t>3</a:t>
            </a:fld>
            <a:endParaRPr lang="en-US" altLang="en-US" sz="1200" dirty="0"/>
          </a:p>
        </p:txBody>
      </p:sp>
      <p:pic>
        <p:nvPicPr>
          <p:cNvPr id="6" name="Picture 5" descr="Diagram&#10;&#10;Description automatically generated">
            <a:extLst>
              <a:ext uri="{FF2B5EF4-FFF2-40B4-BE49-F238E27FC236}">
                <a16:creationId xmlns:a16="http://schemas.microsoft.com/office/drawing/2014/main" id="{0C3CBD56-F07B-6C46-8EAD-C082B6C123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44276" y="1058416"/>
            <a:ext cx="2772140" cy="1472340"/>
          </a:xfrm>
          <a:prstGeom prst="rect">
            <a:avLst/>
          </a:prstGeom>
        </p:spPr>
      </p:pic>
      <p:pic>
        <p:nvPicPr>
          <p:cNvPr id="7" name="Picture 6">
            <a:extLst>
              <a:ext uri="{FF2B5EF4-FFF2-40B4-BE49-F238E27FC236}">
                <a16:creationId xmlns:a16="http://schemas.microsoft.com/office/drawing/2014/main" id="{87CCF82C-A791-A74D-8390-B5599AD826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79857" y="4177420"/>
            <a:ext cx="6584286" cy="2070980"/>
          </a:xfrm>
          <a:prstGeom prst="rect">
            <a:avLst/>
          </a:prstGeom>
        </p:spPr>
      </p:pic>
      <p:sp>
        <p:nvSpPr>
          <p:cNvPr id="8" name="Rectangle 7">
            <a:extLst>
              <a:ext uri="{FF2B5EF4-FFF2-40B4-BE49-F238E27FC236}">
                <a16:creationId xmlns:a16="http://schemas.microsoft.com/office/drawing/2014/main" id="{97CD6B24-B304-E348-9BD7-7966CA80FEE2}"/>
              </a:ext>
            </a:extLst>
          </p:cNvPr>
          <p:cNvSpPr/>
          <p:nvPr/>
        </p:nvSpPr>
        <p:spPr>
          <a:xfrm rot="16200000">
            <a:off x="2355548" y="5100980"/>
            <a:ext cx="1840616" cy="288032"/>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Tree>
    <p:custDataLst>
      <p:tags r:id="rId1"/>
    </p:custDataLst>
    <p:extLst>
      <p:ext uri="{BB962C8B-B14F-4D97-AF65-F5344CB8AC3E}">
        <p14:creationId xmlns:p14="http://schemas.microsoft.com/office/powerpoint/2010/main" val="299009337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a:xfrm>
            <a:off x="228600" y="152400"/>
            <a:ext cx="8610600" cy="762000"/>
          </a:xfrm>
        </p:spPr>
        <p:txBody>
          <a:bodyPr>
            <a:normAutofit/>
          </a:bodyPr>
          <a:lstStyle/>
          <a:p>
            <a:r>
              <a:rPr lang="en-US" dirty="0"/>
              <a:t>Apollo Workflow</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a:xfrm>
            <a:off x="228600" y="908720"/>
            <a:ext cx="8610600" cy="1512168"/>
          </a:xfrm>
        </p:spPr>
        <p:txBody>
          <a:bodyPr>
            <a:normAutofit fontScale="85000" lnSpcReduction="10000"/>
          </a:bodyPr>
          <a:lstStyle/>
          <a:p>
            <a:r>
              <a:rPr lang="en-US" dirty="0"/>
              <a:t>Step1: An assembler uses erroneous long reads to construct contigs</a:t>
            </a:r>
          </a:p>
          <a:p>
            <a:pPr lvl="1"/>
            <a:r>
              <a:rPr lang="en-US" dirty="0"/>
              <a:t>Step2: We re-align the same reads (and additional reads) to contigs</a:t>
            </a:r>
          </a:p>
          <a:p>
            <a:r>
              <a:rPr lang="en-US" dirty="0"/>
              <a:t>Steps 3-5: Apollo uses </a:t>
            </a:r>
            <a:r>
              <a:rPr lang="en-US" dirty="0" err="1"/>
              <a:t>pHMMs</a:t>
            </a:r>
            <a:r>
              <a:rPr lang="en-US" dirty="0"/>
              <a:t> to decode the consensus of alignments for a contig, which potentially eliminates majority of errors</a:t>
            </a:r>
          </a:p>
        </p:txBody>
      </p:sp>
      <p:sp>
        <p:nvSpPr>
          <p:cNvPr id="5" name="Slide Number Placeholder 3">
            <a:extLst>
              <a:ext uri="{FF2B5EF4-FFF2-40B4-BE49-F238E27FC236}">
                <a16:creationId xmlns:a16="http://schemas.microsoft.com/office/drawing/2014/main" id="{C33D96CC-6E56-B641-8438-0A2D10486CCB}"/>
              </a:ext>
            </a:extLst>
          </p:cNvPr>
          <p:cNvSpPr>
            <a:spLocks noGrp="1"/>
          </p:cNvSpPr>
          <p:nvPr>
            <p:ph type="sldNum" sz="quarter" idx="11"/>
          </p:nvPr>
        </p:nvSpPr>
        <p:spPr>
          <a:xfrm>
            <a:off x="8316416" y="6392416"/>
            <a:ext cx="522784" cy="308422"/>
          </a:xfrm>
        </p:spPr>
        <p:txBody>
          <a:bodyPr/>
          <a:lstStyle/>
          <a:p>
            <a:fld id="{323594FA-E141-4234-AE05-360401972BE7}" type="slidenum">
              <a:rPr lang="en-US" altLang="en-US" sz="1200" smtClean="0"/>
              <a:pPr/>
              <a:t>4</a:t>
            </a:fld>
            <a:endParaRPr lang="en-US" altLang="en-US" sz="1200" dirty="0"/>
          </a:p>
        </p:txBody>
      </p:sp>
      <p:pic>
        <p:nvPicPr>
          <p:cNvPr id="6" name="Picture 5" descr="A picture containing text&#10;&#10;Description automatically generated">
            <a:extLst>
              <a:ext uri="{FF2B5EF4-FFF2-40B4-BE49-F238E27FC236}">
                <a16:creationId xmlns:a16="http://schemas.microsoft.com/office/drawing/2014/main" id="{C7F3B164-F58D-CE41-B82C-8B844AB75B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884" y="2348880"/>
            <a:ext cx="8934232" cy="3840153"/>
          </a:xfrm>
          <a:prstGeom prst="rect">
            <a:avLst/>
          </a:prstGeom>
        </p:spPr>
      </p:pic>
      <p:sp>
        <p:nvSpPr>
          <p:cNvPr id="7" name="Rectangle 6">
            <a:extLst>
              <a:ext uri="{FF2B5EF4-FFF2-40B4-BE49-F238E27FC236}">
                <a16:creationId xmlns:a16="http://schemas.microsoft.com/office/drawing/2014/main" id="{9A218DC9-7B38-7F41-95A6-6788DF4CE273}"/>
              </a:ext>
            </a:extLst>
          </p:cNvPr>
          <p:cNvSpPr/>
          <p:nvPr/>
        </p:nvSpPr>
        <p:spPr>
          <a:xfrm>
            <a:off x="276116" y="4349129"/>
            <a:ext cx="4185260" cy="1656184"/>
          </a:xfrm>
          <a:prstGeom prst="rect">
            <a:avLst/>
          </a:prstGeom>
          <a:solidFill>
            <a:schemeClr val="lt1">
              <a:alpha val="90000"/>
            </a:scheme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7D0A88F4-87E6-AE46-B83C-27A44C8853E4}"/>
              </a:ext>
            </a:extLst>
          </p:cNvPr>
          <p:cNvSpPr/>
          <p:nvPr/>
        </p:nvSpPr>
        <p:spPr>
          <a:xfrm>
            <a:off x="4648200" y="2747638"/>
            <a:ext cx="4219684" cy="3257675"/>
          </a:xfrm>
          <a:prstGeom prst="rect">
            <a:avLst/>
          </a:prstGeom>
          <a:solidFill>
            <a:schemeClr val="lt1">
              <a:alpha val="90000"/>
            </a:scheme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758D10A0-7344-8042-8D0F-A6C56BFF63D5}"/>
              </a:ext>
            </a:extLst>
          </p:cNvPr>
          <p:cNvSpPr/>
          <p:nvPr/>
        </p:nvSpPr>
        <p:spPr>
          <a:xfrm>
            <a:off x="276116" y="2747638"/>
            <a:ext cx="4185260" cy="1656184"/>
          </a:xfrm>
          <a:prstGeom prst="rect">
            <a:avLst/>
          </a:prstGeom>
          <a:solidFill>
            <a:schemeClr val="lt1">
              <a:alpha val="90000"/>
            </a:scheme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2A3B367C-DDBD-5B47-AF9F-EBE51706E7F5}"/>
              </a:ext>
            </a:extLst>
          </p:cNvPr>
          <p:cNvSpPr/>
          <p:nvPr/>
        </p:nvSpPr>
        <p:spPr>
          <a:xfrm>
            <a:off x="4648200" y="2747638"/>
            <a:ext cx="4219684" cy="3257675"/>
          </a:xfrm>
          <a:prstGeom prst="rect">
            <a:avLst/>
          </a:prstGeom>
          <a:solidFill>
            <a:schemeClr val="lt1">
              <a:alpha val="90000"/>
            </a:scheme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948E13BE-5B81-8E4B-89B3-47511C2B000B}"/>
              </a:ext>
            </a:extLst>
          </p:cNvPr>
          <p:cNvSpPr/>
          <p:nvPr/>
        </p:nvSpPr>
        <p:spPr>
          <a:xfrm>
            <a:off x="4662899" y="4797152"/>
            <a:ext cx="4185260" cy="1208160"/>
          </a:xfrm>
          <a:prstGeom prst="rect">
            <a:avLst/>
          </a:prstGeom>
          <a:solidFill>
            <a:schemeClr val="lt1">
              <a:alpha val="90000"/>
            </a:scheme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18118161-D090-D84F-A7DC-7199F8568F4D}"/>
              </a:ext>
            </a:extLst>
          </p:cNvPr>
          <p:cNvSpPr/>
          <p:nvPr/>
        </p:nvSpPr>
        <p:spPr>
          <a:xfrm>
            <a:off x="250964" y="2747637"/>
            <a:ext cx="4219684" cy="3257675"/>
          </a:xfrm>
          <a:prstGeom prst="rect">
            <a:avLst/>
          </a:prstGeom>
          <a:solidFill>
            <a:schemeClr val="lt1">
              <a:alpha val="90000"/>
            </a:scheme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5" name="Rectangle 14">
            <a:extLst>
              <a:ext uri="{FF2B5EF4-FFF2-40B4-BE49-F238E27FC236}">
                <a16:creationId xmlns:a16="http://schemas.microsoft.com/office/drawing/2014/main" id="{2349D764-F22F-3C4B-9110-1419CCF78C65}"/>
              </a:ext>
            </a:extLst>
          </p:cNvPr>
          <p:cNvSpPr/>
          <p:nvPr/>
        </p:nvSpPr>
        <p:spPr>
          <a:xfrm>
            <a:off x="4641880" y="2747637"/>
            <a:ext cx="4185260" cy="2036253"/>
          </a:xfrm>
          <a:prstGeom prst="rect">
            <a:avLst/>
          </a:prstGeom>
          <a:solidFill>
            <a:schemeClr val="lt1">
              <a:alpha val="90000"/>
            </a:scheme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AF7B0885-C1F3-5043-BBBC-0BB12DBC538F}"/>
              </a:ext>
            </a:extLst>
          </p:cNvPr>
          <p:cNvSpPr/>
          <p:nvPr/>
        </p:nvSpPr>
        <p:spPr>
          <a:xfrm>
            <a:off x="271336" y="2747636"/>
            <a:ext cx="4219684" cy="3257675"/>
          </a:xfrm>
          <a:prstGeom prst="rect">
            <a:avLst/>
          </a:prstGeom>
          <a:solidFill>
            <a:schemeClr val="lt1">
              <a:alpha val="90000"/>
            </a:scheme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37486043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subTnLst>
                                    <p:set>
                                      <p:cBhvr override="childStyle">
                                        <p:cTn dur="1" fill="hold" display="0" masterRel="nextClick" afterEffect="1"/>
                                        <p:tgtEl>
                                          <p:spTgt spid="12"/>
                                        </p:tgtEl>
                                        <p:attrNameLst>
                                          <p:attrName>style.visibility</p:attrName>
                                        </p:attrNameLst>
                                      </p:cBhvr>
                                      <p:to>
                                        <p:strVal val="hidden"/>
                                      </p:to>
                                    </p:set>
                                  </p:sub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animBg="1"/>
      <p:bldP spid="8" grpId="0" animBg="1"/>
      <p:bldP spid="10" grpId="0" animBg="1"/>
      <p:bldP spid="11" grpId="0" animBg="1"/>
      <p:bldP spid="12" grpId="0" animBg="1"/>
      <p:bldP spid="13" grpId="0" animBg="1"/>
      <p:bldP spid="15" grpId="0" animBg="1"/>
      <p:bldP spid="1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a:xfrm>
            <a:off x="228600" y="152400"/>
            <a:ext cx="8610600" cy="762000"/>
          </a:xfrm>
        </p:spPr>
        <p:txBody>
          <a:bodyPr>
            <a:normAutofit/>
          </a:bodyPr>
          <a:lstStyle/>
          <a:p>
            <a:r>
              <a:rPr lang="en-US" dirty="0"/>
              <a:t>Key Results</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p:txBody>
          <a:bodyPr>
            <a:normAutofit fontScale="92500"/>
          </a:bodyPr>
          <a:lstStyle/>
          <a:p>
            <a:r>
              <a:rPr lang="en-US" dirty="0"/>
              <a:t>State-of-the-art polishing tools: Racon, Pilon, Quiver, </a:t>
            </a:r>
            <a:r>
              <a:rPr lang="en-US" dirty="0" err="1"/>
              <a:t>Nanopolish</a:t>
            </a:r>
            <a:endParaRPr lang="en-US" dirty="0"/>
          </a:p>
          <a:p>
            <a:r>
              <a:rPr lang="en-US" dirty="0"/>
              <a:t>Scalability of polishing algorithms for a human genome</a:t>
            </a:r>
          </a:p>
          <a:p>
            <a:pPr lvl="1"/>
            <a:r>
              <a:rPr lang="en-US" dirty="0"/>
              <a:t>PacBio (35x and 8.9x) and Illumina (22x)</a:t>
            </a:r>
          </a:p>
          <a:p>
            <a:pPr lvl="1"/>
            <a:r>
              <a:rPr lang="en-US" dirty="0"/>
              <a:t>Racon, Pilon and Quiver </a:t>
            </a:r>
            <a:r>
              <a:rPr lang="en-US" dirty="0">
                <a:solidFill>
                  <a:srgbClr val="FF0000"/>
                </a:solidFill>
              </a:rPr>
              <a:t>exceeds memory requirements</a:t>
            </a:r>
            <a:r>
              <a:rPr lang="en-US" dirty="0"/>
              <a:t> (192GB) when using high/medium coverage PacBio/Illumina reads</a:t>
            </a:r>
          </a:p>
          <a:p>
            <a:pPr lvl="1"/>
            <a:r>
              <a:rPr lang="en-US" i="1" dirty="0"/>
              <a:t>Apollo is the </a:t>
            </a:r>
            <a:r>
              <a:rPr lang="en-US" i="1" dirty="0">
                <a:solidFill>
                  <a:srgbClr val="00B050"/>
                </a:solidFill>
              </a:rPr>
              <a:t>only algorithm</a:t>
            </a:r>
            <a:r>
              <a:rPr lang="en-US" dirty="0">
                <a:solidFill>
                  <a:srgbClr val="00B050"/>
                </a:solidFill>
              </a:rPr>
              <a:t> that is scalable </a:t>
            </a:r>
            <a:r>
              <a:rPr lang="en-US" dirty="0"/>
              <a:t>to polish large contigs given the memory constraints</a:t>
            </a:r>
          </a:p>
          <a:p>
            <a:r>
              <a:rPr lang="en-US" dirty="0"/>
              <a:t>Pipeline to construct </a:t>
            </a:r>
            <a:r>
              <a:rPr lang="en-US" dirty="0">
                <a:solidFill>
                  <a:srgbClr val="00B050"/>
                </a:solidFill>
              </a:rPr>
              <a:t>the most reliable contigs</a:t>
            </a:r>
          </a:p>
          <a:p>
            <a:pPr lvl="1"/>
            <a:r>
              <a:rPr lang="en-US" dirty="0" err="1"/>
              <a:t>Canu</a:t>
            </a:r>
            <a:r>
              <a:rPr lang="en-US" dirty="0"/>
              <a:t> assembler rather than </a:t>
            </a:r>
            <a:r>
              <a:rPr lang="en-US" dirty="0" err="1"/>
              <a:t>Miniasm</a:t>
            </a:r>
            <a:endParaRPr lang="en-US" dirty="0"/>
          </a:p>
          <a:p>
            <a:pPr lvl="1"/>
            <a:r>
              <a:rPr lang="en-US" dirty="0"/>
              <a:t>Polish using both long and Illumina reads (i.e., hybrid reads)</a:t>
            </a:r>
          </a:p>
          <a:p>
            <a:pPr lvl="1"/>
            <a:r>
              <a:rPr lang="en-US" dirty="0"/>
              <a:t>Apollo to use hybrid reads</a:t>
            </a:r>
          </a:p>
          <a:p>
            <a:pPr lvl="2"/>
            <a:r>
              <a:rPr lang="en-US" dirty="0"/>
              <a:t>It can use multiple read sets in a single run</a:t>
            </a:r>
          </a:p>
          <a:p>
            <a:r>
              <a:rPr lang="en-US" dirty="0"/>
              <a:t>Apollo performs </a:t>
            </a:r>
            <a:r>
              <a:rPr lang="en-US" dirty="0">
                <a:solidFill>
                  <a:srgbClr val="00B050"/>
                </a:solidFill>
              </a:rPr>
              <a:t>better than </a:t>
            </a:r>
            <a:r>
              <a:rPr lang="en-US" dirty="0" err="1">
                <a:solidFill>
                  <a:srgbClr val="00B050"/>
                </a:solidFill>
              </a:rPr>
              <a:t>Nanopolish</a:t>
            </a:r>
            <a:r>
              <a:rPr lang="en-US" dirty="0">
                <a:solidFill>
                  <a:srgbClr val="00B050"/>
                </a:solidFill>
              </a:rPr>
              <a:t> (~2-5x) </a:t>
            </a:r>
            <a:r>
              <a:rPr lang="en-US" dirty="0"/>
              <a:t>but </a:t>
            </a:r>
            <a:r>
              <a:rPr lang="en-US" dirty="0">
                <a:solidFill>
                  <a:srgbClr val="FF0000"/>
                </a:solidFill>
              </a:rPr>
              <a:t>worse than Racon, Pilon, and Quiver</a:t>
            </a:r>
            <a:r>
              <a:rPr lang="en-US" dirty="0"/>
              <a:t> (up to </a:t>
            </a:r>
            <a:r>
              <a:rPr lang="en-US" dirty="0">
                <a:solidFill>
                  <a:srgbClr val="FF0000"/>
                </a:solidFill>
              </a:rPr>
              <a:t>600x</a:t>
            </a:r>
            <a:r>
              <a:rPr lang="en-US" dirty="0"/>
              <a:t>, on average </a:t>
            </a:r>
            <a:r>
              <a:rPr lang="en-US" dirty="0">
                <a:solidFill>
                  <a:srgbClr val="FF0000"/>
                </a:solidFill>
              </a:rPr>
              <a:t>~20-25x</a:t>
            </a:r>
            <a:r>
              <a:rPr lang="en-US" dirty="0"/>
              <a:t>)</a:t>
            </a:r>
          </a:p>
          <a:p>
            <a:pPr lvl="1"/>
            <a:endParaRPr lang="en-US" dirty="0"/>
          </a:p>
        </p:txBody>
      </p:sp>
      <p:sp>
        <p:nvSpPr>
          <p:cNvPr id="5" name="Slide Number Placeholder 3">
            <a:extLst>
              <a:ext uri="{FF2B5EF4-FFF2-40B4-BE49-F238E27FC236}">
                <a16:creationId xmlns:a16="http://schemas.microsoft.com/office/drawing/2014/main" id="{C33D96CC-6E56-B641-8438-0A2D10486CCB}"/>
              </a:ext>
            </a:extLst>
          </p:cNvPr>
          <p:cNvSpPr>
            <a:spLocks noGrp="1"/>
          </p:cNvSpPr>
          <p:nvPr>
            <p:ph type="sldNum" sz="quarter" idx="11"/>
          </p:nvPr>
        </p:nvSpPr>
        <p:spPr>
          <a:xfrm>
            <a:off x="8316416" y="6392416"/>
            <a:ext cx="522784" cy="308422"/>
          </a:xfrm>
        </p:spPr>
        <p:txBody>
          <a:bodyPr/>
          <a:lstStyle/>
          <a:p>
            <a:fld id="{323594FA-E141-4234-AE05-360401972BE7}" type="slidenum">
              <a:rPr lang="en-US" altLang="en-US" sz="1200" smtClean="0"/>
              <a:pPr/>
              <a:t>5</a:t>
            </a:fld>
            <a:endParaRPr lang="en-US" altLang="en-US" sz="1200" dirty="0"/>
          </a:p>
        </p:txBody>
      </p:sp>
    </p:spTree>
    <p:custDataLst>
      <p:tags r:id="rId1"/>
    </p:custDataLst>
    <p:extLst>
      <p:ext uri="{BB962C8B-B14F-4D97-AF65-F5344CB8AC3E}">
        <p14:creationId xmlns:p14="http://schemas.microsoft.com/office/powerpoint/2010/main" val="23855186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a:xfrm>
            <a:off x="228600" y="152400"/>
            <a:ext cx="8610600" cy="762000"/>
          </a:xfrm>
        </p:spPr>
        <p:txBody>
          <a:bodyPr>
            <a:normAutofit/>
          </a:bodyPr>
          <a:lstStyle/>
          <a:p>
            <a:r>
              <a:rPr lang="en-US" dirty="0"/>
              <a:t>Future Work</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a:xfrm>
            <a:off x="228600" y="908720"/>
            <a:ext cx="8610600" cy="5328592"/>
          </a:xfrm>
        </p:spPr>
        <p:txBody>
          <a:bodyPr>
            <a:normAutofit lnSpcReduction="10000"/>
          </a:bodyPr>
          <a:lstStyle/>
          <a:p>
            <a:r>
              <a:rPr lang="en-US" dirty="0"/>
              <a:t>Apollo performs worse due to its </a:t>
            </a:r>
            <a:r>
              <a:rPr lang="en-US" dirty="0">
                <a:solidFill>
                  <a:srgbClr val="FF0000"/>
                </a:solidFill>
              </a:rPr>
              <a:t>computationally expensive</a:t>
            </a:r>
            <a:r>
              <a:rPr lang="en-US" dirty="0"/>
              <a:t> parameter update (training) and decoding (inference) steps</a:t>
            </a:r>
          </a:p>
          <a:p>
            <a:pPr lvl="1"/>
            <a:r>
              <a:rPr lang="en-US" dirty="0"/>
              <a:t>Both training and inference steps are based on </a:t>
            </a:r>
            <a:r>
              <a:rPr lang="en-US" b="1" dirty="0"/>
              <a:t>embarrassingly parallel algorithms</a:t>
            </a:r>
          </a:p>
          <a:p>
            <a:pPr lvl="1"/>
            <a:r>
              <a:rPr lang="en-US" dirty="0"/>
              <a:t>CPU </a:t>
            </a:r>
            <a:r>
              <a:rPr lang="en-US" i="1" dirty="0"/>
              <a:t>cannot</a:t>
            </a:r>
            <a:r>
              <a:rPr lang="en-US" dirty="0"/>
              <a:t> utilize all available parallelism</a:t>
            </a:r>
          </a:p>
          <a:p>
            <a:pPr lvl="1"/>
            <a:r>
              <a:rPr lang="en-US" dirty="0"/>
              <a:t>We implemented the training step in </a:t>
            </a:r>
            <a:r>
              <a:rPr lang="en-US" b="1" dirty="0"/>
              <a:t>GPUs</a:t>
            </a:r>
            <a:r>
              <a:rPr lang="en-US" dirty="0"/>
              <a:t> and observe that we can achieve around </a:t>
            </a:r>
            <a:r>
              <a:rPr lang="en-US" dirty="0">
                <a:solidFill>
                  <a:srgbClr val="00B050"/>
                </a:solidFill>
              </a:rPr>
              <a:t>45x performance improvement</a:t>
            </a:r>
            <a:r>
              <a:rPr lang="en-US" dirty="0"/>
              <a:t> compared to the CPU</a:t>
            </a:r>
          </a:p>
          <a:p>
            <a:pPr lvl="2"/>
            <a:r>
              <a:rPr lang="en-US" dirty="0"/>
              <a:t>Can we do better? </a:t>
            </a:r>
            <a:r>
              <a:rPr lang="en-US" b="1" dirty="0"/>
              <a:t>Hardware acceleration</a:t>
            </a:r>
            <a:r>
              <a:rPr lang="en-US" dirty="0"/>
              <a:t> for training?</a:t>
            </a:r>
          </a:p>
          <a:p>
            <a:pPr lvl="1"/>
            <a:r>
              <a:rPr lang="en-US" b="1" dirty="0"/>
              <a:t>Combining training and inference steps</a:t>
            </a:r>
            <a:r>
              <a:rPr lang="en-US" dirty="0"/>
              <a:t> in an accelerator would potentially provide even better performance improvements</a:t>
            </a:r>
          </a:p>
          <a:p>
            <a:pPr lvl="2"/>
            <a:r>
              <a:rPr lang="en-US" dirty="0"/>
              <a:t>A generic </a:t>
            </a:r>
            <a:r>
              <a:rPr lang="en-US" dirty="0" err="1"/>
              <a:t>pHMM</a:t>
            </a:r>
            <a:r>
              <a:rPr lang="en-US" dirty="0"/>
              <a:t> accelerator rather than focusing only on Apollo</a:t>
            </a:r>
          </a:p>
          <a:p>
            <a:r>
              <a:rPr lang="en-US" b="1" dirty="0"/>
              <a:t>Parameter optimizations</a:t>
            </a:r>
            <a:r>
              <a:rPr lang="en-US" dirty="0"/>
              <a:t> for different sequencing technologies to improve sensitivity</a:t>
            </a:r>
          </a:p>
        </p:txBody>
      </p:sp>
      <p:sp>
        <p:nvSpPr>
          <p:cNvPr id="5" name="Slide Number Placeholder 3">
            <a:extLst>
              <a:ext uri="{FF2B5EF4-FFF2-40B4-BE49-F238E27FC236}">
                <a16:creationId xmlns:a16="http://schemas.microsoft.com/office/drawing/2014/main" id="{C33D96CC-6E56-B641-8438-0A2D10486CCB}"/>
              </a:ext>
            </a:extLst>
          </p:cNvPr>
          <p:cNvSpPr>
            <a:spLocks noGrp="1"/>
          </p:cNvSpPr>
          <p:nvPr>
            <p:ph type="sldNum" sz="quarter" idx="11"/>
          </p:nvPr>
        </p:nvSpPr>
        <p:spPr>
          <a:xfrm>
            <a:off x="8316416" y="6392416"/>
            <a:ext cx="522784" cy="308422"/>
          </a:xfrm>
        </p:spPr>
        <p:txBody>
          <a:bodyPr/>
          <a:lstStyle/>
          <a:p>
            <a:fld id="{323594FA-E141-4234-AE05-360401972BE7}" type="slidenum">
              <a:rPr lang="en-US" altLang="en-US" sz="1200" smtClean="0"/>
              <a:pPr/>
              <a:t>6</a:t>
            </a:fld>
            <a:endParaRPr lang="en-US" altLang="en-US" sz="1200" dirty="0"/>
          </a:p>
        </p:txBody>
      </p:sp>
    </p:spTree>
    <p:custDataLst>
      <p:tags r:id="rId1"/>
    </p:custDataLst>
    <p:extLst>
      <p:ext uri="{BB962C8B-B14F-4D97-AF65-F5344CB8AC3E}">
        <p14:creationId xmlns:p14="http://schemas.microsoft.com/office/powerpoint/2010/main" val="33625973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a:xfrm>
            <a:off x="228600" y="152400"/>
            <a:ext cx="8610600" cy="762000"/>
          </a:xfrm>
        </p:spPr>
        <p:txBody>
          <a:bodyPr>
            <a:normAutofit/>
          </a:bodyPr>
          <a:lstStyle/>
          <a:p>
            <a:r>
              <a:rPr lang="en-US" dirty="0"/>
              <a:t>Executive Summary</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p:txBody>
          <a:bodyPr>
            <a:normAutofit fontScale="85000" lnSpcReduction="20000"/>
          </a:bodyPr>
          <a:lstStyle/>
          <a:p>
            <a:r>
              <a:rPr lang="en-US" b="1" dirty="0">
                <a:solidFill>
                  <a:srgbClr val="FF0000"/>
                </a:solidFill>
              </a:rPr>
              <a:t>Problem:</a:t>
            </a:r>
          </a:p>
          <a:p>
            <a:pPr lvl="1"/>
            <a:r>
              <a:rPr lang="en-US" dirty="0">
                <a:solidFill>
                  <a:srgbClr val="FF0000"/>
                </a:solidFill>
              </a:rPr>
              <a:t>Long read de-novo assembly is inherently </a:t>
            </a:r>
            <a:r>
              <a:rPr lang="en-US" b="1" dirty="0">
                <a:solidFill>
                  <a:srgbClr val="FF0000"/>
                </a:solidFill>
              </a:rPr>
              <a:t>erroneous</a:t>
            </a:r>
          </a:p>
          <a:p>
            <a:pPr lvl="1"/>
            <a:r>
              <a:rPr lang="en-US" dirty="0">
                <a:solidFill>
                  <a:srgbClr val="FF0000"/>
                </a:solidFill>
              </a:rPr>
              <a:t>Existing assembly polishing techniques </a:t>
            </a:r>
            <a:r>
              <a:rPr lang="en-US" b="1" dirty="0">
                <a:solidFill>
                  <a:srgbClr val="FF0000"/>
                </a:solidFill>
              </a:rPr>
              <a:t>cannot</a:t>
            </a:r>
            <a:r>
              <a:rPr lang="en-US" dirty="0">
                <a:solidFill>
                  <a:srgbClr val="FF0000"/>
                </a:solidFill>
              </a:rPr>
              <a:t> </a:t>
            </a:r>
            <a:r>
              <a:rPr lang="en-US" b="1" dirty="0">
                <a:solidFill>
                  <a:srgbClr val="FF0000"/>
                </a:solidFill>
              </a:rPr>
              <a:t>adapt</a:t>
            </a:r>
            <a:r>
              <a:rPr lang="en-US" dirty="0">
                <a:solidFill>
                  <a:srgbClr val="FF0000"/>
                </a:solidFill>
              </a:rPr>
              <a:t> to varying sequencing technologies and </a:t>
            </a:r>
            <a:r>
              <a:rPr lang="en-US" b="1" dirty="0">
                <a:solidFill>
                  <a:srgbClr val="FF0000"/>
                </a:solidFill>
              </a:rPr>
              <a:t>do not scale</a:t>
            </a:r>
            <a:r>
              <a:rPr lang="en-US" dirty="0">
                <a:solidFill>
                  <a:srgbClr val="FF0000"/>
                </a:solidFill>
              </a:rPr>
              <a:t> well for large genomes</a:t>
            </a:r>
          </a:p>
          <a:p>
            <a:r>
              <a:rPr lang="en-US" b="1" dirty="0">
                <a:solidFill>
                  <a:srgbClr val="0070C0"/>
                </a:solidFill>
              </a:rPr>
              <a:t>Goal: </a:t>
            </a:r>
            <a:r>
              <a:rPr lang="en-US" dirty="0">
                <a:solidFill>
                  <a:srgbClr val="0070C0"/>
                </a:solidFill>
              </a:rPr>
              <a:t>Propose a technology-independent and scalable assembly polishing algorithm -- Apollo</a:t>
            </a:r>
            <a:endParaRPr lang="en-US" dirty="0"/>
          </a:p>
          <a:p>
            <a:r>
              <a:rPr lang="en-US" b="1" dirty="0">
                <a:solidFill>
                  <a:srgbClr val="7030A0"/>
                </a:solidFill>
              </a:rPr>
              <a:t>Key Ideas:</a:t>
            </a:r>
          </a:p>
          <a:p>
            <a:pPr lvl="1"/>
            <a:r>
              <a:rPr lang="en-US" dirty="0">
                <a:solidFill>
                  <a:srgbClr val="7030A0"/>
                </a:solidFill>
              </a:rPr>
              <a:t>Align reads to the erroneous contigs from the same sample</a:t>
            </a:r>
          </a:p>
          <a:p>
            <a:pPr lvl="1"/>
            <a:r>
              <a:rPr lang="en-US" dirty="0">
                <a:solidFill>
                  <a:srgbClr val="7030A0"/>
                </a:solidFill>
              </a:rPr>
              <a:t>Construct a profile hidden Markov model (</a:t>
            </a:r>
            <a:r>
              <a:rPr lang="en-US" dirty="0" err="1">
                <a:solidFill>
                  <a:srgbClr val="7030A0"/>
                </a:solidFill>
              </a:rPr>
              <a:t>pHMM</a:t>
            </a:r>
            <a:r>
              <a:rPr lang="en-US" dirty="0">
                <a:solidFill>
                  <a:srgbClr val="7030A0"/>
                </a:solidFill>
              </a:rPr>
              <a:t>) for each contig</a:t>
            </a:r>
          </a:p>
          <a:p>
            <a:pPr lvl="1"/>
            <a:r>
              <a:rPr lang="en-US" dirty="0">
                <a:solidFill>
                  <a:srgbClr val="7030A0"/>
                </a:solidFill>
              </a:rPr>
              <a:t>Use the read-to-contig alignments to update the parameters of </a:t>
            </a:r>
            <a:r>
              <a:rPr lang="en-US" dirty="0" err="1">
                <a:solidFill>
                  <a:srgbClr val="7030A0"/>
                </a:solidFill>
              </a:rPr>
              <a:t>pHMMs</a:t>
            </a:r>
            <a:endParaRPr lang="en-US" dirty="0">
              <a:solidFill>
                <a:srgbClr val="7030A0"/>
              </a:solidFill>
            </a:endParaRPr>
          </a:p>
          <a:p>
            <a:pPr lvl="1"/>
            <a:r>
              <a:rPr lang="en-US" dirty="0">
                <a:solidFill>
                  <a:srgbClr val="7030A0"/>
                </a:solidFill>
              </a:rPr>
              <a:t>Decode the consensus string from the updated </a:t>
            </a:r>
            <a:r>
              <a:rPr lang="en-US" dirty="0" err="1">
                <a:solidFill>
                  <a:srgbClr val="7030A0"/>
                </a:solidFill>
              </a:rPr>
              <a:t>pHMM</a:t>
            </a:r>
            <a:r>
              <a:rPr lang="en-US" dirty="0">
                <a:solidFill>
                  <a:srgbClr val="7030A0"/>
                </a:solidFill>
              </a:rPr>
              <a:t> to generate the corrected contig</a:t>
            </a:r>
          </a:p>
          <a:p>
            <a:r>
              <a:rPr lang="en-US" b="1" dirty="0">
                <a:solidFill>
                  <a:srgbClr val="00B050"/>
                </a:solidFill>
              </a:rPr>
              <a:t>Results/Observations</a:t>
            </a:r>
          </a:p>
          <a:p>
            <a:pPr lvl="1"/>
            <a:r>
              <a:rPr lang="en-US" dirty="0">
                <a:solidFill>
                  <a:srgbClr val="00B050"/>
                </a:solidFill>
              </a:rPr>
              <a:t>Apollo is the </a:t>
            </a:r>
            <a:r>
              <a:rPr lang="en-US" b="1" dirty="0">
                <a:solidFill>
                  <a:srgbClr val="00B050"/>
                </a:solidFill>
              </a:rPr>
              <a:t>only</a:t>
            </a:r>
            <a:r>
              <a:rPr lang="en-US" dirty="0">
                <a:solidFill>
                  <a:srgbClr val="00B050"/>
                </a:solidFill>
              </a:rPr>
              <a:t> assembly polishing that is scalable to polish large genomes given the limited memory constraints (e.g., 192GB)</a:t>
            </a:r>
          </a:p>
          <a:p>
            <a:pPr lvl="1"/>
            <a:r>
              <a:rPr lang="en-US" dirty="0">
                <a:solidFill>
                  <a:srgbClr val="00B050"/>
                </a:solidFill>
              </a:rPr>
              <a:t>Apollo constructs the </a:t>
            </a:r>
            <a:r>
              <a:rPr lang="en-US" b="1" dirty="0">
                <a:solidFill>
                  <a:srgbClr val="00B050"/>
                </a:solidFill>
              </a:rPr>
              <a:t>most reliable assemblies</a:t>
            </a:r>
            <a:r>
              <a:rPr lang="en-US" dirty="0">
                <a:solidFill>
                  <a:srgbClr val="00B050"/>
                </a:solidFill>
              </a:rPr>
              <a:t> when hybrid set of reads (e.g., Illumina and PacBio) are used in a single run compared to other polishing tools</a:t>
            </a:r>
          </a:p>
          <a:p>
            <a:pPr lvl="1"/>
            <a:r>
              <a:rPr lang="en-US" dirty="0">
                <a:solidFill>
                  <a:srgbClr val="FF0000"/>
                </a:solidFill>
              </a:rPr>
              <a:t>Apollo is ~25x slower on average (up to ~600x) than other polishers</a:t>
            </a:r>
          </a:p>
        </p:txBody>
      </p:sp>
      <p:sp>
        <p:nvSpPr>
          <p:cNvPr id="5" name="Slide Number Placeholder 3">
            <a:extLst>
              <a:ext uri="{FF2B5EF4-FFF2-40B4-BE49-F238E27FC236}">
                <a16:creationId xmlns:a16="http://schemas.microsoft.com/office/drawing/2014/main" id="{C33D96CC-6E56-B641-8438-0A2D10486CCB}"/>
              </a:ext>
            </a:extLst>
          </p:cNvPr>
          <p:cNvSpPr>
            <a:spLocks noGrp="1"/>
          </p:cNvSpPr>
          <p:nvPr>
            <p:ph type="sldNum" sz="quarter" idx="11"/>
          </p:nvPr>
        </p:nvSpPr>
        <p:spPr>
          <a:xfrm>
            <a:off x="8316416" y="6392416"/>
            <a:ext cx="522784" cy="308422"/>
          </a:xfrm>
        </p:spPr>
        <p:txBody>
          <a:bodyPr/>
          <a:lstStyle/>
          <a:p>
            <a:fld id="{323594FA-E141-4234-AE05-360401972BE7}" type="slidenum">
              <a:rPr lang="en-US" altLang="en-US" sz="1200" smtClean="0"/>
              <a:pPr/>
              <a:t>7</a:t>
            </a:fld>
            <a:endParaRPr lang="en-US" altLang="en-US" sz="1200" dirty="0"/>
          </a:p>
        </p:txBody>
      </p:sp>
    </p:spTree>
    <p:extLst>
      <p:ext uri="{BB962C8B-B14F-4D97-AF65-F5344CB8AC3E}">
        <p14:creationId xmlns:p14="http://schemas.microsoft.com/office/powerpoint/2010/main" val="3106514592"/>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69" name="Title 4">
            <a:extLst>
              <a:ext uri="{FF2B5EF4-FFF2-40B4-BE49-F238E27FC236}">
                <a16:creationId xmlns:a16="http://schemas.microsoft.com/office/drawing/2014/main" id="{2D6E322B-1333-5647-85A1-8292CBEA8131}"/>
              </a:ext>
            </a:extLst>
          </p:cNvPr>
          <p:cNvSpPr>
            <a:spLocks noGrp="1" noChangeArrowheads="1"/>
          </p:cNvSpPr>
          <p:nvPr>
            <p:ph type="ctrTitle"/>
          </p:nvPr>
        </p:nvSpPr>
        <p:spPr/>
        <p:txBody>
          <a:bodyPr/>
          <a:lstStyle/>
          <a:p>
            <a:r>
              <a:rPr lang="en-US" altLang="en-US" dirty="0">
                <a:ea typeface="ＭＳ Ｐゴシック" panose="020B0600070205080204" pitchFamily="34" charset="-128"/>
              </a:rPr>
              <a:t>Backup Slides</a:t>
            </a:r>
          </a:p>
        </p:txBody>
      </p:sp>
      <p:sp>
        <p:nvSpPr>
          <p:cNvPr id="416770" name="Subtitle 5">
            <a:extLst>
              <a:ext uri="{FF2B5EF4-FFF2-40B4-BE49-F238E27FC236}">
                <a16:creationId xmlns:a16="http://schemas.microsoft.com/office/drawing/2014/main" id="{F6FDC6A1-A28F-104C-8DDD-A4BE5C41AC04}"/>
              </a:ext>
            </a:extLst>
          </p:cNvPr>
          <p:cNvSpPr>
            <a:spLocks noGrp="1" noChangeArrowheads="1"/>
          </p:cNvSpPr>
          <p:nvPr>
            <p:ph type="subTitle" idx="1"/>
          </p:nvPr>
        </p:nvSpPr>
        <p:spPr>
          <a:xfrm>
            <a:off x="723900" y="2708920"/>
            <a:ext cx="7848600" cy="567680"/>
          </a:xfrm>
        </p:spPr>
        <p:txBody>
          <a:bodyPr/>
          <a:lstStyle/>
          <a:p>
            <a:endParaRPr lang="en-US" altLang="en-US" dirty="0">
              <a:ea typeface="ＭＳ Ｐゴシック" panose="020B0600070205080204" pitchFamily="34" charset="-128"/>
            </a:endParaRPr>
          </a:p>
        </p:txBody>
      </p:sp>
      <p:sp>
        <p:nvSpPr>
          <p:cNvPr id="6" name="Slide Number Placeholder 3">
            <a:extLst>
              <a:ext uri="{FF2B5EF4-FFF2-40B4-BE49-F238E27FC236}">
                <a16:creationId xmlns:a16="http://schemas.microsoft.com/office/drawing/2014/main" id="{F2C5540D-416B-A14C-98C8-5C4176A8EF37}"/>
              </a:ext>
            </a:extLst>
          </p:cNvPr>
          <p:cNvSpPr txBox="1">
            <a:spLocks/>
          </p:cNvSpPr>
          <p:nvPr/>
        </p:nvSpPr>
        <p:spPr bwMode="auto">
          <a:xfrm>
            <a:off x="8316416" y="6392416"/>
            <a:ext cx="522784" cy="308422"/>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defPPr>
              <a:defRPr lang="en-US"/>
            </a:defPPr>
            <a:lvl1pPr marL="0" algn="ctr" defTabSz="914400" rtl="0" eaLnBrk="1" latinLnBrk="0" hangingPunct="1">
              <a:defRPr sz="1200" kern="1200">
                <a:solidFill>
                  <a:schemeClr val="tx1"/>
                </a:solidFill>
                <a:latin typeface="Garamond" pitchFamily="18"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23594FA-E141-4234-AE05-360401972BE7}" type="slidenum">
              <a:rPr lang="en-US" altLang="en-US" smtClean="0"/>
              <a:pPr/>
              <a:t>8</a:t>
            </a:fld>
            <a:endParaRPr lang="en-US" altLang="en-US" dirty="0"/>
          </a:p>
        </p:txBody>
      </p:sp>
    </p:spTree>
    <p:extLst>
      <p:ext uri="{BB962C8B-B14F-4D97-AF65-F5344CB8AC3E}">
        <p14:creationId xmlns:p14="http://schemas.microsoft.com/office/powerpoint/2010/main" val="2289200992"/>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72E33-FD64-9F4B-8BC5-C1D9E8FB8C68}"/>
              </a:ext>
            </a:extLst>
          </p:cNvPr>
          <p:cNvSpPr>
            <a:spLocks noGrp="1"/>
          </p:cNvSpPr>
          <p:nvPr>
            <p:ph type="title"/>
          </p:nvPr>
        </p:nvSpPr>
        <p:spPr/>
        <p:txBody>
          <a:bodyPr/>
          <a:lstStyle/>
          <a:p>
            <a:r>
              <a:rPr lang="en-US" dirty="0"/>
              <a:t>Resolving deletion errors</a:t>
            </a:r>
          </a:p>
        </p:txBody>
      </p:sp>
      <p:sp>
        <p:nvSpPr>
          <p:cNvPr id="3" name="Content Placeholder 2">
            <a:extLst>
              <a:ext uri="{FF2B5EF4-FFF2-40B4-BE49-F238E27FC236}">
                <a16:creationId xmlns:a16="http://schemas.microsoft.com/office/drawing/2014/main" id="{33190EB4-8610-A34B-90B7-70A51B13095E}"/>
              </a:ext>
            </a:extLst>
          </p:cNvPr>
          <p:cNvSpPr>
            <a:spLocks noGrp="1"/>
          </p:cNvSpPr>
          <p:nvPr>
            <p:ph idx="1"/>
          </p:nvPr>
        </p:nvSpPr>
        <p:spPr>
          <a:xfrm>
            <a:off x="228600" y="908719"/>
            <a:ext cx="4343400" cy="5334919"/>
          </a:xfrm>
        </p:spPr>
        <p:txBody>
          <a:bodyPr>
            <a:normAutofit fontScale="92500" lnSpcReduction="20000"/>
          </a:bodyPr>
          <a:lstStyle/>
          <a:p>
            <a:r>
              <a:rPr lang="en-US" dirty="0"/>
              <a:t>Insertion states </a:t>
            </a:r>
            <a:r>
              <a:rPr lang="en-US" dirty="0">
                <a:solidFill>
                  <a:srgbClr val="FF0000"/>
                </a:solidFill>
              </a:rPr>
              <a:t>to insert </a:t>
            </a:r>
            <a:r>
              <a:rPr lang="en-US" i="1" dirty="0">
                <a:solidFill>
                  <a:srgbClr val="FF0000"/>
                </a:solidFill>
              </a:rPr>
              <a:t>at most l </a:t>
            </a:r>
            <a:r>
              <a:rPr lang="en-US" dirty="0">
                <a:solidFill>
                  <a:srgbClr val="FF0000"/>
                </a:solidFill>
              </a:rPr>
              <a:t>many bases</a:t>
            </a:r>
            <a:r>
              <a:rPr lang="en-US" dirty="0"/>
              <a:t> </a:t>
            </a:r>
            <a:r>
              <a:rPr lang="en-US" i="1" dirty="0"/>
              <a:t>between two bases in a contig</a:t>
            </a:r>
          </a:p>
          <a:p>
            <a:r>
              <a:rPr lang="en-US" dirty="0"/>
              <a:t>To insert “GC” between ”CT”</a:t>
            </a:r>
          </a:p>
          <a:p>
            <a:pPr lvl="1"/>
            <a:r>
              <a:rPr lang="en-US" dirty="0"/>
              <a:t>Visit match state at position t and </a:t>
            </a:r>
            <a:r>
              <a:rPr lang="en-US" i="1" dirty="0"/>
              <a:t>emit C</a:t>
            </a:r>
          </a:p>
          <a:p>
            <a:pPr lvl="1"/>
            <a:r>
              <a:rPr lang="en-US" dirty="0"/>
              <a:t>Visit first </a:t>
            </a:r>
            <a:r>
              <a:rPr lang="en-US" i="1" dirty="0"/>
              <a:t>insertion state</a:t>
            </a:r>
            <a:r>
              <a:rPr lang="en-US" dirty="0"/>
              <a:t> after position t and </a:t>
            </a:r>
            <a:r>
              <a:rPr lang="en-US" i="1" dirty="0"/>
              <a:t>emit G with </a:t>
            </a:r>
            <a:r>
              <a:rPr lang="en-US" b="1" i="1" dirty="0">
                <a:solidFill>
                  <a:srgbClr val="FF0000"/>
                </a:solidFill>
              </a:rPr>
              <a:t>deletion error</a:t>
            </a:r>
            <a:r>
              <a:rPr lang="en-US" i="1" dirty="0">
                <a:solidFill>
                  <a:srgbClr val="FF0000"/>
                </a:solidFill>
              </a:rPr>
              <a:t> probability</a:t>
            </a:r>
          </a:p>
          <a:p>
            <a:pPr lvl="1"/>
            <a:r>
              <a:rPr lang="en-US" dirty="0"/>
              <a:t>Visit second insertion state and </a:t>
            </a:r>
            <a:r>
              <a:rPr lang="en-US" i="1" dirty="0"/>
              <a:t>emit C with </a:t>
            </a:r>
            <a:r>
              <a:rPr lang="en-US" i="1" dirty="0">
                <a:solidFill>
                  <a:srgbClr val="FF0000"/>
                </a:solidFill>
              </a:rPr>
              <a:t>deletion error probability</a:t>
            </a:r>
          </a:p>
          <a:p>
            <a:pPr lvl="1"/>
            <a:r>
              <a:rPr lang="en-US" dirty="0"/>
              <a:t>From second insertion state visit match state at position t+1 and </a:t>
            </a:r>
            <a:r>
              <a:rPr lang="en-US" i="1" dirty="0"/>
              <a:t>emit T</a:t>
            </a:r>
          </a:p>
          <a:p>
            <a:pPr lvl="1"/>
            <a:r>
              <a:rPr lang="en-US" dirty="0"/>
              <a:t>Resulting sequence “CGCT”</a:t>
            </a:r>
          </a:p>
          <a:p>
            <a:r>
              <a:rPr lang="en-US" dirty="0"/>
              <a:t>Maximum number of insertions is a parameter to Apollo</a:t>
            </a:r>
          </a:p>
        </p:txBody>
      </p:sp>
      <p:sp>
        <p:nvSpPr>
          <p:cNvPr id="4" name="Slide Number Placeholder 3">
            <a:extLst>
              <a:ext uri="{FF2B5EF4-FFF2-40B4-BE49-F238E27FC236}">
                <a16:creationId xmlns:a16="http://schemas.microsoft.com/office/drawing/2014/main" id="{847C6B72-E8C5-F146-995B-5525B2BD90AD}"/>
              </a:ext>
            </a:extLst>
          </p:cNvPr>
          <p:cNvSpPr>
            <a:spLocks noGrp="1"/>
          </p:cNvSpPr>
          <p:nvPr>
            <p:ph type="sldNum" sz="quarter" idx="11"/>
          </p:nvPr>
        </p:nvSpPr>
        <p:spPr/>
        <p:txBody>
          <a:bodyPr/>
          <a:lstStyle/>
          <a:p>
            <a:fld id="{323594FA-E141-4234-AE05-360401972BE7}" type="slidenum">
              <a:rPr lang="en-US" altLang="en-US" sz="1200" smtClean="0"/>
              <a:pPr/>
              <a:t>9</a:t>
            </a:fld>
            <a:endParaRPr lang="en-US" altLang="en-US" sz="1200" dirty="0"/>
          </a:p>
        </p:txBody>
      </p:sp>
      <p:pic>
        <p:nvPicPr>
          <p:cNvPr id="7" name="Picture 6">
            <a:extLst>
              <a:ext uri="{FF2B5EF4-FFF2-40B4-BE49-F238E27FC236}">
                <a16:creationId xmlns:a16="http://schemas.microsoft.com/office/drawing/2014/main" id="{5E5BF567-F01D-AC46-9731-E8D7A38C66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20653" y="1161022"/>
            <a:ext cx="4202570" cy="4830313"/>
          </a:xfrm>
          <a:prstGeom prst="rect">
            <a:avLst/>
          </a:prstGeom>
        </p:spPr>
      </p:pic>
      <p:sp>
        <p:nvSpPr>
          <p:cNvPr id="5" name="Rounded Rectangle 4">
            <a:extLst>
              <a:ext uri="{FF2B5EF4-FFF2-40B4-BE49-F238E27FC236}">
                <a16:creationId xmlns:a16="http://schemas.microsoft.com/office/drawing/2014/main" id="{999AD7FB-D6C3-544E-A2F4-0AC6F314A3FE}"/>
              </a:ext>
            </a:extLst>
          </p:cNvPr>
          <p:cNvSpPr/>
          <p:nvPr/>
        </p:nvSpPr>
        <p:spPr>
          <a:xfrm>
            <a:off x="5436000" y="4752000"/>
            <a:ext cx="457200" cy="457200"/>
          </a:xfrm>
          <a:prstGeom prst="roundRect">
            <a:avLst/>
          </a:prstGeom>
          <a:solidFill>
            <a:srgbClr val="FFC000">
              <a:alpha val="40000"/>
            </a:srgb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8" name="Rounded Rectangle 7">
            <a:extLst>
              <a:ext uri="{FF2B5EF4-FFF2-40B4-BE49-F238E27FC236}">
                <a16:creationId xmlns:a16="http://schemas.microsoft.com/office/drawing/2014/main" id="{77F4FB08-4804-5C4B-8BA3-24EAC0BAE23E}"/>
              </a:ext>
            </a:extLst>
          </p:cNvPr>
          <p:cNvSpPr/>
          <p:nvPr/>
        </p:nvSpPr>
        <p:spPr>
          <a:xfrm>
            <a:off x="5472000" y="5616000"/>
            <a:ext cx="457200" cy="180000"/>
          </a:xfrm>
          <a:prstGeom prst="roundRect">
            <a:avLst/>
          </a:prstGeom>
          <a:solidFill>
            <a:srgbClr val="FFC000">
              <a:alpha val="40000"/>
            </a:srgb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9" name="Rounded Rectangle 8">
            <a:extLst>
              <a:ext uri="{FF2B5EF4-FFF2-40B4-BE49-F238E27FC236}">
                <a16:creationId xmlns:a16="http://schemas.microsoft.com/office/drawing/2014/main" id="{1B840D1E-3EDC-5A46-9AFD-1F2DDCC23AB1}"/>
              </a:ext>
            </a:extLst>
          </p:cNvPr>
          <p:cNvSpPr/>
          <p:nvPr/>
        </p:nvSpPr>
        <p:spPr>
          <a:xfrm>
            <a:off x="5436000" y="3837827"/>
            <a:ext cx="457200" cy="457200"/>
          </a:xfrm>
          <a:prstGeom prst="roundRect">
            <a:avLst/>
          </a:prstGeom>
          <a:solidFill>
            <a:srgbClr val="FFC000">
              <a:alpha val="42000"/>
            </a:srgb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C5EEE33A-68B9-2946-8C53-8F66F167228F}"/>
              </a:ext>
            </a:extLst>
          </p:cNvPr>
          <p:cNvSpPr/>
          <p:nvPr/>
        </p:nvSpPr>
        <p:spPr>
          <a:xfrm>
            <a:off x="5624400" y="4365834"/>
            <a:ext cx="304800" cy="325162"/>
          </a:xfrm>
          <a:prstGeom prst="roundRect">
            <a:avLst/>
          </a:prstGeom>
          <a:solidFill>
            <a:srgbClr val="FFC000">
              <a:alpha val="40000"/>
            </a:srgb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1" name="Rounded Rectangle 10">
            <a:extLst>
              <a:ext uri="{FF2B5EF4-FFF2-40B4-BE49-F238E27FC236}">
                <a16:creationId xmlns:a16="http://schemas.microsoft.com/office/drawing/2014/main" id="{55153F1D-21E0-7B4B-BCE7-BDC08421BC7B}"/>
              </a:ext>
            </a:extLst>
          </p:cNvPr>
          <p:cNvSpPr/>
          <p:nvPr/>
        </p:nvSpPr>
        <p:spPr>
          <a:xfrm>
            <a:off x="4999291" y="4034054"/>
            <a:ext cx="457200" cy="180000"/>
          </a:xfrm>
          <a:prstGeom prst="roundRect">
            <a:avLst/>
          </a:prstGeom>
          <a:solidFill>
            <a:srgbClr val="FFC000">
              <a:alpha val="40000"/>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1DDCD92A-2A1A-3649-8B13-317031E7915E}"/>
              </a:ext>
            </a:extLst>
          </p:cNvPr>
          <p:cNvSpPr/>
          <p:nvPr/>
        </p:nvSpPr>
        <p:spPr>
          <a:xfrm>
            <a:off x="5444965" y="2906235"/>
            <a:ext cx="457200" cy="457200"/>
          </a:xfrm>
          <a:prstGeom prst="roundRect">
            <a:avLst/>
          </a:prstGeom>
          <a:solidFill>
            <a:srgbClr val="FFC000">
              <a:alpha val="42000"/>
            </a:srgb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CBBA3149-7AF8-0F40-A346-CDBA4B7D353B}"/>
              </a:ext>
            </a:extLst>
          </p:cNvPr>
          <p:cNvSpPr/>
          <p:nvPr/>
        </p:nvSpPr>
        <p:spPr>
          <a:xfrm>
            <a:off x="5628242" y="3434477"/>
            <a:ext cx="304800" cy="325162"/>
          </a:xfrm>
          <a:prstGeom prst="roundRect">
            <a:avLst/>
          </a:prstGeom>
          <a:solidFill>
            <a:srgbClr val="FFC000">
              <a:alpha val="40000"/>
            </a:srgb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16AF59D3-3082-5943-8E39-51A40B7C72E3}"/>
              </a:ext>
            </a:extLst>
          </p:cNvPr>
          <p:cNvSpPr/>
          <p:nvPr/>
        </p:nvSpPr>
        <p:spPr>
          <a:xfrm>
            <a:off x="4987765" y="3251027"/>
            <a:ext cx="457200" cy="180000"/>
          </a:xfrm>
          <a:prstGeom prst="roundRect">
            <a:avLst/>
          </a:prstGeom>
          <a:solidFill>
            <a:srgbClr val="FFC000">
              <a:alpha val="40000"/>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3EDA4B6A-9FE5-7648-95BB-5803575E00DE}"/>
              </a:ext>
            </a:extLst>
          </p:cNvPr>
          <p:cNvSpPr/>
          <p:nvPr/>
        </p:nvSpPr>
        <p:spPr>
          <a:xfrm>
            <a:off x="8396914" y="4752000"/>
            <a:ext cx="457200" cy="457200"/>
          </a:xfrm>
          <a:prstGeom prst="roundRect">
            <a:avLst/>
          </a:prstGeom>
          <a:solidFill>
            <a:srgbClr val="FFC000">
              <a:alpha val="42000"/>
            </a:srgb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91CEBA5A-C94B-E34E-BA00-DC572D92BA8E}"/>
              </a:ext>
            </a:extLst>
          </p:cNvPr>
          <p:cNvSpPr/>
          <p:nvPr/>
        </p:nvSpPr>
        <p:spPr>
          <a:xfrm rot="2215372">
            <a:off x="7086307" y="3864626"/>
            <a:ext cx="304800" cy="325162"/>
          </a:xfrm>
          <a:prstGeom prst="roundRect">
            <a:avLst/>
          </a:prstGeom>
          <a:solidFill>
            <a:srgbClr val="FFC000">
              <a:alpha val="40000"/>
            </a:srgbClr>
          </a:solid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931EBD62-4D66-5649-A8DE-689FBB514476}"/>
              </a:ext>
            </a:extLst>
          </p:cNvPr>
          <p:cNvSpPr/>
          <p:nvPr/>
        </p:nvSpPr>
        <p:spPr>
          <a:xfrm>
            <a:off x="8396914" y="5330321"/>
            <a:ext cx="457200" cy="180000"/>
          </a:xfrm>
          <a:prstGeom prst="roundRect">
            <a:avLst/>
          </a:prstGeom>
          <a:solidFill>
            <a:srgbClr val="FFC000">
              <a:alpha val="40000"/>
            </a:srgb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43291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7|0.5|1.3"/>
</p:tagLst>
</file>

<file path=ppt/tags/tag2.xml><?xml version="1.0" encoding="utf-8"?>
<p:tagLst xmlns:a="http://schemas.openxmlformats.org/drawingml/2006/main" xmlns:r="http://schemas.openxmlformats.org/officeDocument/2006/relationships" xmlns:p="http://schemas.openxmlformats.org/presentationml/2006/main">
  <p:tag name="TIMING" val="|5|1.4|1.5"/>
</p:tagLst>
</file>

<file path=ppt/tags/tag3.xml><?xml version="1.0" encoding="utf-8"?>
<p:tagLst xmlns:a="http://schemas.openxmlformats.org/drawingml/2006/main" xmlns:r="http://schemas.openxmlformats.org/officeDocument/2006/relationships" xmlns:p="http://schemas.openxmlformats.org/presentationml/2006/main">
  <p:tag name="TIMING" val="|5.7|0.9|0.7|1.4"/>
</p:tagLst>
</file>

<file path=ppt/tags/tag4.xml><?xml version="1.0" encoding="utf-8"?>
<p:tagLst xmlns:a="http://schemas.openxmlformats.org/drawingml/2006/main" xmlns:r="http://schemas.openxmlformats.org/officeDocument/2006/relationships" xmlns:p="http://schemas.openxmlformats.org/presentationml/2006/main">
  <p:tag name="TIMING" val="|1.2|1.4|1.4"/>
</p:tagLst>
</file>

<file path=ppt/tags/tag5.xml><?xml version="1.0" encoding="utf-8"?>
<p:tagLst xmlns:a="http://schemas.openxmlformats.org/drawingml/2006/main" xmlns:r="http://schemas.openxmlformats.org/officeDocument/2006/relationships" xmlns:p="http://schemas.openxmlformats.org/presentationml/2006/main">
  <p:tag name="TIMING" val="|3.1|2|1.9|1.9"/>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Cambria"/>
        <a:ea typeface=""/>
        <a:cs typeface=""/>
      </a:majorFont>
      <a:minorFont>
        <a:latin typeface="Cambri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18-11-21-safari-reading-group-can" id="{9FCF762F-EE40-8349-BC35-66D80431F6F5}" vid="{1DC339BF-438C-384F-959A-FA6670A2B64E}"/>
    </a:ext>
  </a:extLst>
</a:theme>
</file>

<file path=ppt/theme/theme2.xml><?xml version="1.0" encoding="utf-8"?>
<a:theme xmlns:a="http://schemas.openxmlformats.org/drawingml/2006/main" name="4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2019-07-10-Reading_Group" id="{8E848FF9-51FF-9140-A2F4-E240454B18E6}" vid="{6D501A97-C63C-7545-927C-F7A3E987CF0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12009</TotalTime>
  <Words>2364</Words>
  <Application>Microsoft Macintosh PowerPoint</Application>
  <PresentationFormat>On-screen Show (4:3)</PresentationFormat>
  <Paragraphs>178</Paragraphs>
  <Slides>17</Slides>
  <Notes>8</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17</vt:i4>
      </vt:variant>
    </vt:vector>
  </HeadingPairs>
  <TitlesOfParts>
    <vt:vector size="27" baseType="lpstr">
      <vt:lpstr>Arial</vt:lpstr>
      <vt:lpstr>Calibri</vt:lpstr>
      <vt:lpstr>Calibri Light</vt:lpstr>
      <vt:lpstr>Cambria</vt:lpstr>
      <vt:lpstr>Cambria Math</vt:lpstr>
      <vt:lpstr>Garamond</vt:lpstr>
      <vt:lpstr>Tahoma</vt:lpstr>
      <vt:lpstr>Wingdings</vt:lpstr>
      <vt:lpstr>Office Theme</vt:lpstr>
      <vt:lpstr>4_Edge</vt:lpstr>
      <vt:lpstr>PowerPoint Presentation</vt:lpstr>
      <vt:lpstr>Executive Summary</vt:lpstr>
      <vt:lpstr>Profile Hidden Markov Models (pHMMs)</vt:lpstr>
      <vt:lpstr>Apollo Workflow</vt:lpstr>
      <vt:lpstr>Key Results</vt:lpstr>
      <vt:lpstr>Future Work</vt:lpstr>
      <vt:lpstr>Executive Summary</vt:lpstr>
      <vt:lpstr>Backup Slides</vt:lpstr>
      <vt:lpstr>Resolving deletion errors</vt:lpstr>
      <vt:lpstr>Resolving insertion errors</vt:lpstr>
      <vt:lpstr>Training</vt:lpstr>
      <vt:lpstr>The Forward-Backward algorithm</vt:lpstr>
      <vt:lpstr>Training: The Baum-Welch algorithm</vt:lpstr>
      <vt:lpstr>Inference: The Viterbi algorithm</vt:lpstr>
      <vt:lpstr>Data Sets</vt:lpstr>
      <vt:lpstr>Experimental Setup</vt:lpstr>
      <vt:lpstr>Title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Individual Meeting</dc:title>
  <dc:creator>Can Firtina</dc:creator>
  <cp:lastModifiedBy>Firtina  Can</cp:lastModifiedBy>
  <cp:revision>845</cp:revision>
  <cp:lastPrinted>2014-06-12T23:10:00Z</cp:lastPrinted>
  <dcterms:created xsi:type="dcterms:W3CDTF">2018-12-18T07:19:19Z</dcterms:created>
  <dcterms:modified xsi:type="dcterms:W3CDTF">2021-05-26T13:19:02Z</dcterms:modified>
</cp:coreProperties>
</file>

<file path=docProps/thumbnail.jpeg>
</file>